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58" r:id="rId4"/>
    <p:sldId id="261" r:id="rId5"/>
    <p:sldId id="267" r:id="rId6"/>
    <p:sldId id="259" r:id="rId7"/>
    <p:sldId id="262" r:id="rId8"/>
    <p:sldId id="264" r:id="rId9"/>
    <p:sldId id="265" r:id="rId10"/>
    <p:sldId id="263" r:id="rId11"/>
    <p:sldId id="273" r:id="rId12"/>
    <p:sldId id="260" r:id="rId13"/>
    <p:sldId id="269" r:id="rId14"/>
    <p:sldId id="270" r:id="rId15"/>
    <p:sldId id="277" r:id="rId16"/>
    <p:sldId id="276" r:id="rId17"/>
    <p:sldId id="275" r:id="rId18"/>
    <p:sldId id="278" r:id="rId19"/>
    <p:sldId id="279" r:id="rId20"/>
    <p:sldId id="280"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102"/>
      </p:cViewPr>
      <p:guideLst>
        <p:guide orient="horz" pos="2160"/>
        <p:guide pos="2880"/>
      </p:guideLst>
    </p:cSldViewPr>
  </p:slideViewPr>
  <p:notesTextViewPr>
    <p:cViewPr>
      <p:scale>
        <a:sx n="1" d="1"/>
        <a:sy n="1" d="1"/>
      </p:scale>
      <p:origin x="0" y="0"/>
    </p:cViewPr>
  </p:notesTextViewPr>
  <p:sorterViewPr>
    <p:cViewPr>
      <p:scale>
        <a:sx n="100" d="100"/>
        <a:sy n="100" d="100"/>
      </p:scale>
      <p:origin x="0" y="6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582252-09A7-4343-B97C-4F89F4891AD4}" type="datetimeFigureOut">
              <a:rPr lang="en-US" smtClean="0"/>
              <a:t>5/29/2015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8D35475-914E-471A-880D-0F2C24CA3912}" type="slidenum">
              <a:rPr lang="en-US" smtClean="0"/>
              <a:t>‹#›</a:t>
            </a:fld>
            <a:endParaRPr lang="en-US"/>
          </a:p>
        </p:txBody>
      </p:sp>
    </p:spTree>
    <p:extLst>
      <p:ext uri="{BB962C8B-B14F-4D97-AF65-F5344CB8AC3E}">
        <p14:creationId xmlns:p14="http://schemas.microsoft.com/office/powerpoint/2010/main" val="1264246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168400" y="696680"/>
            <a:ext cx="4654730" cy="3467629"/>
          </a:xfrm>
          <a:prstGeom prst="rect">
            <a:avLst/>
          </a:prstGeom>
          <a:solidFill>
            <a:srgbClr val="FFFFFF"/>
          </a:solidFill>
          <a:ln w="9360">
            <a:solidFill>
              <a:srgbClr val="000000"/>
            </a:solidFill>
            <a:miter lim="800000"/>
            <a:headEnd/>
            <a:tailEnd/>
          </a:ln>
        </p:spPr>
        <p:txBody>
          <a:bodyPr wrap="none" lIns="93165" tIns="46583" rIns="93165" bIns="46583"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51203" name="Text Box 3"/>
          <p:cNvSpPr>
            <a:spLocks noChangeArrowheads="1"/>
          </p:cNvSpPr>
          <p:nvPr>
            <p:ph type="body"/>
          </p:nvPr>
        </p:nvSpPr>
        <p:spPr>
          <a:xfrm>
            <a:off x="701355" y="4416500"/>
            <a:ext cx="5576240" cy="424627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98" tIns="47683" rIns="91698" bIns="47683"/>
          <a:lstStyle/>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Root Cause Analysis is critical to eliminating non-conformance and non-compliance.  In this portion of the training, I'll give you some tools to use.  First, I'd like to give you and example of why root cause analysis is critical.</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endParaRPr lang="en-US" altLang="en-US" smtClean="0">
              <a:ea typeface="Lucida Sans Unicode" pitchFamily="34" charset="0"/>
              <a:cs typeface="Lucida Sans Unicode" pitchFamily="34" charset="0"/>
            </a:endParaRP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I once did an audit on a plant that had a delivery dock.  The delivery dock was located so that every time it rained, the dock became wet and very slippery.  One of the workers fell and hurt himself while running across the slippery dock.  The immediate response was to send him to training about safety precautions.  In other words, “Don't run on the dock.  Take your time.”</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The dock was also coated with a non-slip material.</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Six months later the man fell and was very seriously injured.  He sued the company.</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Problem:  The root cause was not discovered the first time.</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When finally asked why he was always in such a hurry, the man explained that his boss was always “ragging” him for being slow.  He had been afraid of repercussions when injured the first time.  Since no one asked him the first time, he decided to take the training and keep his mouth shut.</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ea typeface="Lucida Sans Unicode" pitchFamily="34" charset="0"/>
                <a:cs typeface="Lucida Sans Unicode" pitchFamily="34" charset="0"/>
              </a:rPr>
              <a:t>It was also discovered that the anti-slip material had worn away.  No preventive-action had been taken.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168402" y="696680"/>
            <a:ext cx="4643721" cy="3458172"/>
          </a:xfrm>
          <a:prstGeom prst="rect">
            <a:avLst/>
          </a:prstGeom>
          <a:solidFill>
            <a:srgbClr val="FFFFFF"/>
          </a:solidFill>
          <a:ln w="9360">
            <a:solidFill>
              <a:srgbClr val="000000"/>
            </a:solidFill>
            <a:miter lim="800000"/>
            <a:headEnd/>
            <a:tailEnd/>
          </a:ln>
        </p:spPr>
        <p:txBody>
          <a:bodyPr wrap="none" lIns="93165" tIns="46583" rIns="93165" bIns="46583"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54275" name="Text Box 3"/>
          <p:cNvSpPr>
            <a:spLocks noChangeArrowheads="1"/>
          </p:cNvSpPr>
          <p:nvPr>
            <p:ph type="body"/>
          </p:nvPr>
        </p:nvSpPr>
        <p:spPr>
          <a:xfrm>
            <a:off x="701354" y="4416500"/>
            <a:ext cx="5574668" cy="42446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98" tIns="47683" rIns="91698" bIns="47683"/>
          <a:lstStyle/>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mtClean="0">
                <a:latin typeface="Arial" charset="0"/>
                <a:ea typeface="Lucida Sans Unicode" pitchFamily="34" charset="0"/>
                <a:cs typeface="Lucida Sans Unicode" pitchFamily="34" charset="0"/>
              </a:rPr>
              <a:t>This is yet more detailed with 6 bones.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3970673" y="8829846"/>
            <a:ext cx="3038155" cy="464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1698" tIns="47683" rIns="91698" bIns="47683" anchor="b"/>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lgn="r" eaLnBrk="1" hangingPunct="1">
              <a:buClr>
                <a:srgbClr val="000000"/>
              </a:buClr>
              <a:buSzPct val="100000"/>
              <a:buFont typeface="Times New Roman" pitchFamily="18" charset="0"/>
              <a:buNone/>
            </a:pPr>
            <a:fld id="{0F1E136F-C975-4506-ABAE-3EF7DFEC1E42}" type="slidenum">
              <a:rPr lang="en-US" altLang="en-US" sz="1200">
                <a:solidFill>
                  <a:srgbClr val="000000"/>
                </a:solidFill>
                <a:latin typeface="Arial" charset="0"/>
                <a:ea typeface="Lucida Sans Unicode" pitchFamily="34" charset="0"/>
                <a:cs typeface="Lucida Sans Unicode" pitchFamily="34" charset="0"/>
              </a:rPr>
              <a:pPr algn="r" eaLnBrk="1" hangingPunct="1">
                <a:buClr>
                  <a:srgbClr val="000000"/>
                </a:buClr>
                <a:buSzPct val="100000"/>
                <a:buFont typeface="Times New Roman" pitchFamily="18" charset="0"/>
                <a:buNone/>
              </a:pPr>
              <a:t>16</a:t>
            </a:fld>
            <a:endParaRPr lang="en-US" altLang="en-US" sz="1200">
              <a:solidFill>
                <a:srgbClr val="000000"/>
              </a:solidFill>
              <a:latin typeface="Arial" charset="0"/>
              <a:ea typeface="Lucida Sans Unicode" pitchFamily="34" charset="0"/>
              <a:cs typeface="Lucida Sans Unicode" pitchFamily="34" charset="0"/>
            </a:endParaRPr>
          </a:p>
        </p:txBody>
      </p:sp>
      <p:sp>
        <p:nvSpPr>
          <p:cNvPr id="52227" name="Text Box 3"/>
          <p:cNvSpPr txBox="1">
            <a:spLocks noChangeArrowheads="1"/>
          </p:cNvSpPr>
          <p:nvPr/>
        </p:nvSpPr>
        <p:spPr bwMode="auto">
          <a:xfrm>
            <a:off x="2190554" y="706135"/>
            <a:ext cx="2629294" cy="3486544"/>
          </a:xfrm>
          <a:prstGeom prst="rect">
            <a:avLst/>
          </a:prstGeom>
          <a:solidFill>
            <a:srgbClr val="FFFFFF"/>
          </a:solidFill>
          <a:ln w="9360">
            <a:solidFill>
              <a:srgbClr val="000000"/>
            </a:solidFill>
            <a:miter lim="800000"/>
            <a:headEnd/>
            <a:tailEnd/>
          </a:ln>
        </p:spPr>
        <p:txBody>
          <a:bodyPr wrap="none" lIns="93165" tIns="46583" rIns="93165" bIns="46583"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52228" name="Text Box 4"/>
          <p:cNvSpPr>
            <a:spLocks noChangeArrowheads="1"/>
          </p:cNvSpPr>
          <p:nvPr>
            <p:ph type="body"/>
          </p:nvPr>
        </p:nvSpPr>
        <p:spPr>
          <a:xfrm>
            <a:off x="701355" y="4416499"/>
            <a:ext cx="5593539" cy="426360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98" tIns="47683" rIns="91698" bIns="47683"/>
          <a:lstStyle/>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How To Construct A Pareto Chart</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A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can be constructed by segmenting the range of the data into groups (also called segments, bins or categories). For example, if your business was investigating the escape of GM traits, you could group the data into the following categories:</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 Outside Providers</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 Site Selection</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 Storage</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 Movement</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The left-side vertical axis of the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is labeled Incident or Frequency (the number of counts for each category), the right-side vertical axis of the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is the cumulative percentage, and the horizontal axis of the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is labeled with the group names of your response variables.</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endParaRPr lang="en-US" altLang="en-US" sz="1000" dirty="0">
              <a:latin typeface="Arial" charset="0"/>
              <a:ea typeface="Lucida Sans Unicode" pitchFamily="34" charset="0"/>
              <a:cs typeface="Lucida Sans Unicode" pitchFamily="34" charset="0"/>
            </a:endParaRP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You then determine the number of data points that reside within each group and construct the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but unlike the bar chart, the </a:t>
            </a:r>
            <a:r>
              <a:rPr lang="en-US" altLang="en-US" sz="1000" dirty="0" err="1">
                <a:latin typeface="Arial" charset="0"/>
                <a:ea typeface="Lucida Sans Unicode" pitchFamily="34" charset="0"/>
                <a:cs typeface="Lucida Sans Unicode" pitchFamily="34" charset="0"/>
              </a:rPr>
              <a:t>pareto</a:t>
            </a:r>
            <a:r>
              <a:rPr lang="en-US" altLang="en-US" sz="1000" dirty="0">
                <a:latin typeface="Arial" charset="0"/>
                <a:ea typeface="Lucida Sans Unicode" pitchFamily="34" charset="0"/>
                <a:cs typeface="Lucida Sans Unicode" pitchFamily="34" charset="0"/>
              </a:rPr>
              <a:t> chart is ordered in descending frequency magnitude. The groups are defined by the user.</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b="1" dirty="0">
                <a:latin typeface="Arial" charset="0"/>
                <a:ea typeface="Lucida Sans Unicode" pitchFamily="34" charset="0"/>
                <a:cs typeface="Lucida Sans Unicode" pitchFamily="34" charset="0"/>
              </a:rPr>
              <a:t>Questions The Pareto Chart Answers</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What are the largest issues facing our team or business?</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What 20% of sources are causing 80% of the problems (80/20 Rule)?</a:t>
            </a:r>
          </a:p>
          <a:p>
            <a:pPr defTabSz="464469">
              <a:spcBef>
                <a:spcPts val="460"/>
              </a:spcBef>
              <a:tabLst>
                <a:tab pos="0" algn="l"/>
                <a:tab pos="464469" algn="l"/>
                <a:tab pos="930513" algn="l"/>
                <a:tab pos="1396556" algn="l"/>
                <a:tab pos="1862600" algn="l"/>
                <a:tab pos="2328643" algn="l"/>
                <a:tab pos="2794686" algn="l"/>
                <a:tab pos="3260730" algn="l"/>
                <a:tab pos="3725198" algn="l"/>
                <a:tab pos="4191242" algn="l"/>
                <a:tab pos="4657284" algn="l"/>
                <a:tab pos="5123328" algn="l"/>
                <a:tab pos="5589372" algn="l"/>
                <a:tab pos="6055415" algn="l"/>
                <a:tab pos="6521458" algn="l"/>
                <a:tab pos="6985928" algn="l"/>
                <a:tab pos="7451971" algn="l"/>
                <a:tab pos="7918015" algn="l"/>
                <a:tab pos="8384058" algn="l"/>
                <a:tab pos="8850102" algn="l"/>
                <a:tab pos="9316145" algn="l"/>
              </a:tabLst>
            </a:pPr>
            <a:r>
              <a:rPr lang="en-US" altLang="en-US" sz="1000" dirty="0">
                <a:latin typeface="Arial" charset="0"/>
                <a:ea typeface="Lucida Sans Unicode" pitchFamily="34" charset="0"/>
                <a:cs typeface="Lucida Sans Unicode" pitchFamily="34" charset="0"/>
              </a:rPr>
              <a:t>Where should we focus our efforts to achieve the greatest improvements?</a:t>
            </a:r>
          </a:p>
        </p:txBody>
      </p:sp>
      <p:sp>
        <p:nvSpPr>
          <p:cNvPr id="52229" name="Text Box 5"/>
          <p:cNvSpPr txBox="1">
            <a:spLocks noChangeArrowheads="1"/>
          </p:cNvSpPr>
          <p:nvPr/>
        </p:nvSpPr>
        <p:spPr bwMode="auto">
          <a:xfrm>
            <a:off x="1174692" y="696679"/>
            <a:ext cx="4624850" cy="3451868"/>
          </a:xfrm>
          <a:prstGeom prst="rect">
            <a:avLst/>
          </a:prstGeom>
          <a:solidFill>
            <a:srgbClr val="FFFFFF"/>
          </a:solidFill>
          <a:ln w="9360">
            <a:solidFill>
              <a:srgbClr val="000000"/>
            </a:solidFill>
            <a:miter lim="800000"/>
            <a:headEnd/>
            <a:tailEnd/>
          </a:ln>
        </p:spPr>
        <p:txBody>
          <a:bodyPr wrap="none" lIns="93165" tIns="46583" rIns="93165" bIns="46583"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D35475-914E-471A-880D-0F2C24CA3912}" type="slidenum">
              <a:rPr lang="en-US" smtClean="0"/>
              <a:t>18</a:t>
            </a:fld>
            <a:endParaRPr lang="en-US"/>
          </a:p>
        </p:txBody>
      </p:sp>
    </p:spTree>
    <p:extLst>
      <p:ext uri="{BB962C8B-B14F-4D97-AF65-F5344CB8AC3E}">
        <p14:creationId xmlns:p14="http://schemas.microsoft.com/office/powerpoint/2010/main" val="3203400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C991AF-DECB-43CC-82B6-945D2CA97D66}" type="datetimeFigureOut">
              <a:rPr lang="en-US" smtClean="0"/>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948218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991AF-DECB-43CC-82B6-945D2CA97D66}" type="datetimeFigureOut">
              <a:rPr lang="en-US" smtClean="0"/>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79971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991AF-DECB-43CC-82B6-945D2CA97D66}" type="datetimeFigureOut">
              <a:rPr lang="en-US" smtClean="0"/>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254467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C991AF-DECB-43CC-82B6-945D2CA97D66}" type="datetimeFigureOut">
              <a:rPr lang="en-US" smtClean="0"/>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14143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C991AF-DECB-43CC-82B6-945D2CA97D66}" type="datetimeFigureOut">
              <a:rPr lang="en-US" smtClean="0"/>
              <a:t>5/29/2015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34701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C991AF-DECB-43CC-82B6-945D2CA97D66}" type="datetimeFigureOut">
              <a:rPr lang="en-US" smtClean="0"/>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348062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C991AF-DECB-43CC-82B6-945D2CA97D66}" type="datetimeFigureOut">
              <a:rPr lang="en-US" smtClean="0"/>
              <a:t>5/29/2015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895143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C991AF-DECB-43CC-82B6-945D2CA97D66}" type="datetimeFigureOut">
              <a:rPr lang="en-US" smtClean="0"/>
              <a:t>5/29/2015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437596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991AF-DECB-43CC-82B6-945D2CA97D66}" type="datetimeFigureOut">
              <a:rPr lang="en-US" smtClean="0"/>
              <a:t>5/29/2015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175724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991AF-DECB-43CC-82B6-945D2CA97D66}" type="datetimeFigureOut">
              <a:rPr lang="en-US" smtClean="0"/>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426659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991AF-DECB-43CC-82B6-945D2CA97D66}" type="datetimeFigureOut">
              <a:rPr lang="en-US" smtClean="0"/>
              <a:t>5/29/2015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24B3A-4CD9-46FC-8EBD-9E8746533E0A}" type="slidenum">
              <a:rPr lang="en-US" smtClean="0"/>
              <a:t>‹#›</a:t>
            </a:fld>
            <a:endParaRPr lang="en-US"/>
          </a:p>
        </p:txBody>
      </p:sp>
    </p:spTree>
    <p:extLst>
      <p:ext uri="{BB962C8B-B14F-4D97-AF65-F5344CB8AC3E}">
        <p14:creationId xmlns:p14="http://schemas.microsoft.com/office/powerpoint/2010/main" val="11941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C991AF-DECB-43CC-82B6-945D2CA97D66}" type="datetimeFigureOut">
              <a:rPr lang="en-US" smtClean="0"/>
              <a:t>5/29/2015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24B3A-4CD9-46FC-8EBD-9E8746533E0A}" type="slidenum">
              <a:rPr lang="en-US" smtClean="0"/>
              <a:t>‹#›</a:t>
            </a:fld>
            <a:endParaRPr lang="en-US"/>
          </a:p>
        </p:txBody>
      </p:sp>
    </p:spTree>
    <p:extLst>
      <p:ext uri="{BB962C8B-B14F-4D97-AF65-F5344CB8AC3E}">
        <p14:creationId xmlns:p14="http://schemas.microsoft.com/office/powerpoint/2010/main" val="390063512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2.png"/><Relationship Id="rId4" Type="http://schemas.openxmlformats.org/officeDocument/2006/relationships/oleObject" Target="../embeddings/Microsoft_Excel_Chart1.xls"/></Relationships>
</file>

<file path=ppt/slides/_rels/slide17.xml.rels><?xml version="1.0" encoding="UTF-8" standalone="yes"?>
<Relationships xmlns="http://schemas.openxmlformats.org/package/2006/relationships"><Relationship Id="rId3" Type="http://schemas.openxmlformats.org/officeDocument/2006/relationships/oleObject" Target="../embeddings/Microsoft_Excel_Chart2.xls"/><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4.png"/><Relationship Id="rId4" Type="http://schemas.openxmlformats.org/officeDocument/2006/relationships/oleObject" Target="../embeddings/Microsoft_Excel_Chart3.xls"/></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Lab Standards + Documentation Committee</a:t>
            </a:r>
            <a:endParaRPr lang="en-US" dirty="0"/>
          </a:p>
        </p:txBody>
      </p:sp>
      <p:sp>
        <p:nvSpPr>
          <p:cNvPr id="3" name="Subtitle 2"/>
          <p:cNvSpPr>
            <a:spLocks noGrp="1"/>
          </p:cNvSpPr>
          <p:nvPr>
            <p:ph type="subTitle" idx="1"/>
          </p:nvPr>
        </p:nvSpPr>
        <p:spPr/>
        <p:txBody>
          <a:bodyPr/>
          <a:lstStyle/>
          <a:p>
            <a:r>
              <a:rPr lang="en-US" dirty="0" smtClean="0"/>
              <a:t>June 2, 2015</a:t>
            </a:r>
            <a:endParaRPr lang="en-US" dirty="0"/>
          </a:p>
        </p:txBody>
      </p:sp>
    </p:spTree>
    <p:extLst>
      <p:ext uri="{BB962C8B-B14F-4D97-AF65-F5344CB8AC3E}">
        <p14:creationId xmlns:p14="http://schemas.microsoft.com/office/powerpoint/2010/main" val="4113451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RCA-CMBasics-Step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85800"/>
            <a:ext cx="8744256"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41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p:cNvSpPr>
          <p:nvPr>
            <p:ph type="body" idx="4294967295"/>
          </p:nvPr>
        </p:nvSpPr>
        <p:spPr>
          <a:xfrm>
            <a:off x="685800" y="382588"/>
            <a:ext cx="7086600" cy="5865812"/>
          </a:xfrm>
        </p:spPr>
        <p:txBody>
          <a:bodyPr lIns="90000" tIns="46800" rIns="90000" bIns="46800"/>
          <a:lstStyle/>
          <a:p>
            <a:pPr marL="673100" indent="-673100" defTabSz="457200">
              <a:buFont typeface="Wingdings" pitchFamily="2" charset="2"/>
              <a:buChar char="Ø"/>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altLang="en-US" dirty="0" smtClean="0"/>
              <a:t>5 whys</a:t>
            </a:r>
          </a:p>
          <a:p>
            <a:pPr marL="673100" indent="-673100" defTabSz="457200">
              <a:buFont typeface="Wingdings" pitchFamily="2" charset="2"/>
              <a:buChar char=""/>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altLang="en-US" dirty="0" err="1" smtClean="0"/>
              <a:t>Perato</a:t>
            </a:r>
            <a:r>
              <a:rPr lang="en-US" altLang="en-US" dirty="0" smtClean="0"/>
              <a:t> Chart </a:t>
            </a:r>
          </a:p>
          <a:p>
            <a:pPr marL="673100" indent="-673100" defTabSz="457200">
              <a:buFont typeface="Wingdings" pitchFamily="2" charset="2"/>
              <a:buChar char=""/>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altLang="en-US" dirty="0" smtClean="0"/>
              <a:t>Fishbone or Ishikawa Diagram</a:t>
            </a:r>
          </a:p>
          <a:p>
            <a:pPr marL="673100" indent="-673100" defTabSz="457200">
              <a:buFont typeface="Wingdings" pitchFamily="2" charset="2"/>
              <a:buChar char=""/>
              <a:tabLst>
                <a:tab pos="674688"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altLang="en-US" dirty="0" smtClean="0"/>
              <a:t>Chart and/or Graphs</a:t>
            </a:r>
          </a:p>
        </p:txBody>
      </p:sp>
      <p:sp>
        <p:nvSpPr>
          <p:cNvPr id="27651" name="Text Box 4"/>
          <p:cNvSpPr txBox="1">
            <a:spLocks noChangeArrowheads="1"/>
          </p:cNvSpPr>
          <p:nvPr/>
        </p:nvSpPr>
        <p:spPr bwMode="auto">
          <a:xfrm>
            <a:off x="2705016" y="4359617"/>
            <a:ext cx="1828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buClr>
                <a:srgbClr val="000000"/>
              </a:buClr>
              <a:buSzPct val="100000"/>
              <a:buFont typeface="Times New Roman" pitchFamily="18" charset="0"/>
              <a:buNone/>
            </a:pPr>
            <a:r>
              <a:rPr lang="en-US" altLang="en-US" sz="3200" dirty="0">
                <a:solidFill>
                  <a:srgbClr val="000000"/>
                </a:solidFill>
                <a:latin typeface="Verdana" pitchFamily="34" charset="0"/>
              </a:rPr>
              <a:t>Why?</a:t>
            </a:r>
          </a:p>
        </p:txBody>
      </p:sp>
      <p:sp>
        <p:nvSpPr>
          <p:cNvPr id="27652" name="Text Box 5"/>
          <p:cNvSpPr txBox="1">
            <a:spLocks noChangeArrowheads="1"/>
          </p:cNvSpPr>
          <p:nvPr/>
        </p:nvSpPr>
        <p:spPr bwMode="auto">
          <a:xfrm>
            <a:off x="975628" y="2531550"/>
            <a:ext cx="13033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buClr>
                <a:srgbClr val="000000"/>
              </a:buClr>
              <a:buSzPct val="100000"/>
              <a:buFont typeface="Times New Roman" pitchFamily="18" charset="0"/>
              <a:buNone/>
            </a:pPr>
            <a:r>
              <a:rPr lang="en-US" altLang="en-US" sz="3200" dirty="0">
                <a:solidFill>
                  <a:srgbClr val="008000"/>
                </a:solidFill>
                <a:latin typeface="Verdana" pitchFamily="34" charset="0"/>
              </a:rPr>
              <a:t>Why?</a:t>
            </a:r>
          </a:p>
        </p:txBody>
      </p:sp>
      <p:sp>
        <p:nvSpPr>
          <p:cNvPr id="27653" name="Text Box 6"/>
          <p:cNvSpPr txBox="1">
            <a:spLocks noChangeArrowheads="1"/>
          </p:cNvSpPr>
          <p:nvPr/>
        </p:nvSpPr>
        <p:spPr bwMode="auto">
          <a:xfrm>
            <a:off x="1352977" y="2971800"/>
            <a:ext cx="13033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buClr>
                <a:srgbClr val="000000"/>
              </a:buClr>
              <a:buSzPct val="100000"/>
              <a:buFont typeface="Times New Roman" pitchFamily="18" charset="0"/>
              <a:buNone/>
            </a:pPr>
            <a:r>
              <a:rPr lang="en-US" altLang="en-US" sz="3200" dirty="0">
                <a:solidFill>
                  <a:srgbClr val="FF0000"/>
                </a:solidFill>
                <a:latin typeface="Verdana" pitchFamily="34" charset="0"/>
              </a:rPr>
              <a:t>Why?</a:t>
            </a:r>
          </a:p>
        </p:txBody>
      </p:sp>
      <p:sp>
        <p:nvSpPr>
          <p:cNvPr id="27654" name="Text Box 7"/>
          <p:cNvSpPr txBox="1">
            <a:spLocks noChangeArrowheads="1"/>
          </p:cNvSpPr>
          <p:nvPr/>
        </p:nvSpPr>
        <p:spPr bwMode="auto">
          <a:xfrm>
            <a:off x="2316078" y="3854450"/>
            <a:ext cx="13033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buClr>
                <a:srgbClr val="000000"/>
              </a:buClr>
              <a:buSzPct val="100000"/>
              <a:buFont typeface="Times New Roman" pitchFamily="18" charset="0"/>
              <a:buNone/>
            </a:pPr>
            <a:r>
              <a:rPr lang="en-US" altLang="en-US" sz="3200" dirty="0">
                <a:solidFill>
                  <a:srgbClr val="0000FF"/>
                </a:solidFill>
                <a:latin typeface="Verdana" pitchFamily="34" charset="0"/>
              </a:rPr>
              <a:t>Why?</a:t>
            </a:r>
          </a:p>
        </p:txBody>
      </p:sp>
      <p:sp>
        <p:nvSpPr>
          <p:cNvPr id="27655" name="Text Box 8"/>
          <p:cNvSpPr txBox="1">
            <a:spLocks noChangeArrowheads="1"/>
          </p:cNvSpPr>
          <p:nvPr/>
        </p:nvSpPr>
        <p:spPr bwMode="auto">
          <a:xfrm>
            <a:off x="1781908" y="3425288"/>
            <a:ext cx="1303338"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1pPr>
            <a:lvl2pPr marL="742950" indent="-28575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2pPr>
            <a:lvl3pPr marL="11430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3pPr>
            <a:lvl4pPr marL="16002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4pPr>
            <a:lvl5pPr marL="2057400" indent="-228600" defTabSz="4572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Times New Roman" pitchFamily="18" charset="0"/>
              </a:defRPr>
            </a:lvl9pPr>
          </a:lstStyle>
          <a:p>
            <a:pPr>
              <a:buClr>
                <a:srgbClr val="000000"/>
              </a:buClr>
              <a:buSzPct val="100000"/>
              <a:buFont typeface="Times New Roman" pitchFamily="18" charset="0"/>
              <a:buNone/>
            </a:pPr>
            <a:r>
              <a:rPr lang="en-US" altLang="en-US" sz="3200" dirty="0">
                <a:solidFill>
                  <a:srgbClr val="FF6633"/>
                </a:solidFill>
                <a:latin typeface="Verdana" pitchFamily="34" charset="0"/>
              </a:rPr>
              <a:t>Why?</a:t>
            </a:r>
          </a:p>
        </p:txBody>
      </p:sp>
      <p:pic>
        <p:nvPicPr>
          <p:cNvPr id="27656"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062" y="4376029"/>
            <a:ext cx="1912938" cy="696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7657"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3600" y="2286000"/>
            <a:ext cx="2557463" cy="228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7658" name="Rectangle 11"/>
          <p:cNvSpPr>
            <a:spLocks noGrp="1"/>
          </p:cNvSpPr>
          <p:nvPr>
            <p:ph type="title" idx="4294967295"/>
          </p:nvPr>
        </p:nvSpPr>
        <p:spPr bwMode="auto">
          <a:xfrm>
            <a:off x="3886200" y="14069"/>
            <a:ext cx="5294142" cy="9765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r>
              <a:rPr lang="en-US" altLang="en-US" b="1" dirty="0" smtClean="0">
                <a:solidFill>
                  <a:srgbClr val="0070C0"/>
                </a:solidFill>
                <a:effectLst/>
              </a:rPr>
              <a:t>Tools for RCA</a:t>
            </a:r>
          </a:p>
        </p:txBody>
      </p:sp>
      <p:pic>
        <p:nvPicPr>
          <p:cNvPr id="1024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5628" y="4843779"/>
            <a:ext cx="2484597" cy="12474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4"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4624605"/>
            <a:ext cx="2048543" cy="1685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3042878"/>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736" y="304800"/>
            <a:ext cx="8990853" cy="632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9552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ChangeArrowheads="1"/>
          </p:cNvSpPr>
          <p:nvPr/>
        </p:nvSpPr>
        <p:spPr bwMode="auto">
          <a:xfrm>
            <a:off x="503238" y="4983163"/>
            <a:ext cx="8183562" cy="1052512"/>
          </a:xfrm>
          <a:prstGeom prst="rect">
            <a:avLst/>
          </a:prstGeom>
          <a:noFill/>
          <a:ln w="9525">
            <a:noFill/>
            <a:miter lim="800000"/>
            <a:headEnd/>
            <a:tailEnd/>
          </a:ln>
        </p:spPr>
        <p:txBody>
          <a:bodyPr anchor="b"/>
          <a:lstStyle/>
          <a:p>
            <a:pPr eaLnBrk="1" hangingPunct="1">
              <a:defRPr/>
            </a:pPr>
            <a:r>
              <a:rPr lang="en-CA" sz="3200" b="1" dirty="0">
                <a:solidFill>
                  <a:srgbClr val="FF8D3E"/>
                </a:solidFill>
                <a:effectLst>
                  <a:outerShdw blurRad="38100" dist="38100" dir="2700000" algn="tl">
                    <a:srgbClr val="000000"/>
                  </a:outerShdw>
                </a:effectLst>
                <a:latin typeface="Verdana" pitchFamily="34" charset="0"/>
              </a:rPr>
              <a:t/>
            </a:r>
            <a:br>
              <a:rPr lang="en-CA" sz="3200" b="1" dirty="0">
                <a:solidFill>
                  <a:srgbClr val="FF8D3E"/>
                </a:solidFill>
                <a:effectLst>
                  <a:outerShdw blurRad="38100" dist="38100" dir="2700000" algn="tl">
                    <a:srgbClr val="000000"/>
                  </a:outerShdw>
                </a:effectLst>
                <a:latin typeface="Verdana" pitchFamily="34" charset="0"/>
              </a:rPr>
            </a:br>
            <a:r>
              <a:rPr lang="en-CA" sz="3200" b="1" dirty="0">
                <a:solidFill>
                  <a:srgbClr val="FF8D3E"/>
                </a:solidFill>
                <a:effectLst>
                  <a:outerShdw blurRad="38100" dist="38100" dir="2700000" algn="tl">
                    <a:srgbClr val="000000"/>
                  </a:outerShdw>
                </a:effectLst>
                <a:latin typeface="Verdana" pitchFamily="34" charset="0"/>
              </a:rPr>
              <a:t/>
            </a:r>
            <a:br>
              <a:rPr lang="en-CA" sz="3200" b="1" dirty="0">
                <a:solidFill>
                  <a:srgbClr val="FF8D3E"/>
                </a:solidFill>
                <a:effectLst>
                  <a:outerShdw blurRad="38100" dist="38100" dir="2700000" algn="tl">
                    <a:srgbClr val="000000"/>
                  </a:outerShdw>
                </a:effectLst>
                <a:latin typeface="Verdana" pitchFamily="34" charset="0"/>
              </a:rPr>
            </a:br>
            <a:r>
              <a:rPr lang="en-CA" sz="3200" b="1" dirty="0">
                <a:solidFill>
                  <a:srgbClr val="FF8D3E"/>
                </a:solidFill>
                <a:effectLst>
                  <a:outerShdw blurRad="38100" dist="38100" dir="2700000" algn="tl">
                    <a:srgbClr val="000000"/>
                  </a:outerShdw>
                </a:effectLst>
                <a:latin typeface="Verdana" pitchFamily="34" charset="0"/>
              </a:rPr>
              <a:t/>
            </a:r>
            <a:br>
              <a:rPr lang="en-CA" sz="3200" b="1" dirty="0">
                <a:solidFill>
                  <a:srgbClr val="FF8D3E"/>
                </a:solidFill>
                <a:effectLst>
                  <a:outerShdw blurRad="38100" dist="38100" dir="2700000" algn="tl">
                    <a:srgbClr val="000000"/>
                  </a:outerShdw>
                </a:effectLst>
                <a:latin typeface="Verdana" pitchFamily="34" charset="0"/>
              </a:rPr>
            </a:br>
            <a:r>
              <a:rPr lang="en-CA" sz="3200" b="1" dirty="0">
                <a:solidFill>
                  <a:srgbClr val="0070C0"/>
                </a:solidFill>
                <a:effectLst>
                  <a:outerShdw blurRad="38100" dist="38100" dir="2700000" algn="tl">
                    <a:srgbClr val="000000">
                      <a:alpha val="43137"/>
                    </a:srgbClr>
                  </a:outerShdw>
                </a:effectLst>
                <a:latin typeface="Verdana" pitchFamily="34" charset="0"/>
              </a:rPr>
              <a:t>Ishikawa or Fishbone Diagram</a:t>
            </a:r>
            <a:br>
              <a:rPr lang="en-CA" sz="3200" b="1" dirty="0">
                <a:solidFill>
                  <a:srgbClr val="0070C0"/>
                </a:solidFill>
                <a:effectLst>
                  <a:outerShdw blurRad="38100" dist="38100" dir="2700000" algn="tl">
                    <a:srgbClr val="000000">
                      <a:alpha val="43137"/>
                    </a:srgbClr>
                  </a:outerShdw>
                </a:effectLst>
                <a:latin typeface="Verdana" pitchFamily="34" charset="0"/>
              </a:rPr>
            </a:br>
            <a:r>
              <a:rPr lang="en-CA" sz="3200" b="1" dirty="0">
                <a:solidFill>
                  <a:srgbClr val="0070C0"/>
                </a:solidFill>
                <a:effectLst>
                  <a:outerShdw blurRad="38100" dist="38100" dir="2700000" algn="tl">
                    <a:srgbClr val="000000">
                      <a:alpha val="43137"/>
                    </a:srgbClr>
                  </a:outerShdw>
                </a:effectLst>
                <a:latin typeface="Verdana" pitchFamily="34" charset="0"/>
              </a:rPr>
              <a:t>(Cause and </a:t>
            </a:r>
            <a:r>
              <a:rPr lang="en-CA" sz="3200" b="1" dirty="0" smtClean="0">
                <a:solidFill>
                  <a:srgbClr val="0070C0"/>
                </a:solidFill>
                <a:effectLst>
                  <a:outerShdw blurRad="38100" dist="38100" dir="2700000" algn="tl">
                    <a:srgbClr val="000000">
                      <a:alpha val="43137"/>
                    </a:srgbClr>
                  </a:outerShdw>
                </a:effectLst>
                <a:latin typeface="Verdana" pitchFamily="34" charset="0"/>
              </a:rPr>
              <a:t>effect)</a:t>
            </a:r>
            <a:endParaRPr lang="en-US" sz="3200" b="1" dirty="0">
              <a:solidFill>
                <a:srgbClr val="0070C0"/>
              </a:solidFill>
              <a:effectLst>
                <a:outerShdw blurRad="38100" dist="38100" dir="2700000" algn="tl">
                  <a:srgbClr val="000000">
                    <a:alpha val="43137"/>
                  </a:srgbClr>
                </a:outerShdw>
              </a:effectLst>
              <a:latin typeface="Verdana" pitchFamily="34" charset="0"/>
            </a:endParaRPr>
          </a:p>
        </p:txBody>
      </p:sp>
      <p:graphicFrame>
        <p:nvGraphicFramePr>
          <p:cNvPr id="37891" name="Object 4"/>
          <p:cNvGraphicFramePr>
            <a:graphicFrameLocks noGrp="1" noChangeAspect="1"/>
          </p:cNvGraphicFramePr>
          <p:nvPr>
            <p:ph idx="4294967295"/>
            <p:extLst>
              <p:ext uri="{D42A27DB-BD31-4B8C-83A1-F6EECF244321}">
                <p14:modId xmlns:p14="http://schemas.microsoft.com/office/powerpoint/2010/main" val="1270914446"/>
              </p:ext>
            </p:extLst>
          </p:nvPr>
        </p:nvGraphicFramePr>
        <p:xfrm>
          <a:off x="762000" y="1143000"/>
          <a:ext cx="7237413" cy="3241675"/>
        </p:xfrm>
        <a:graphic>
          <a:graphicData uri="http://schemas.openxmlformats.org/presentationml/2006/ole">
            <mc:AlternateContent xmlns:mc="http://schemas.openxmlformats.org/markup-compatibility/2006">
              <mc:Choice xmlns:v="urn:schemas-microsoft-com:vml" Requires="v">
                <p:oleObj spid="_x0000_s7175" name="Visio" r:id="rId4" imgW="7236953" imgH="3242462" progId="Visio.Drawing.11">
                  <p:embed/>
                </p:oleObj>
              </mc:Choice>
              <mc:Fallback>
                <p:oleObj name="Visio" r:id="rId4" imgW="7236953" imgH="3242462"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143000"/>
                        <a:ext cx="7237413" cy="324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03735530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r>
              <a:rPr lang="en-US" altLang="en-US" b="1" dirty="0" smtClean="0">
                <a:solidFill>
                  <a:srgbClr val="0070C0"/>
                </a:solidFill>
              </a:rPr>
              <a:t>Brain storm possible causes</a:t>
            </a:r>
          </a:p>
        </p:txBody>
      </p:sp>
      <p:graphicFrame>
        <p:nvGraphicFramePr>
          <p:cNvPr id="44035" name="Object 6"/>
          <p:cNvGraphicFramePr>
            <a:graphicFrameLocks noChangeAspect="1"/>
          </p:cNvGraphicFramePr>
          <p:nvPr>
            <p:ph idx="4294967295"/>
            <p:extLst>
              <p:ext uri="{D42A27DB-BD31-4B8C-83A1-F6EECF244321}">
                <p14:modId xmlns:p14="http://schemas.microsoft.com/office/powerpoint/2010/main" val="29713936"/>
              </p:ext>
            </p:extLst>
          </p:nvPr>
        </p:nvGraphicFramePr>
        <p:xfrm>
          <a:off x="381000" y="1600200"/>
          <a:ext cx="8183562" cy="3502025"/>
        </p:xfrm>
        <a:graphic>
          <a:graphicData uri="http://schemas.openxmlformats.org/presentationml/2006/ole">
            <mc:AlternateContent xmlns:mc="http://schemas.openxmlformats.org/markup-compatibility/2006">
              <mc:Choice xmlns:v="urn:schemas-microsoft-com:vml" Requires="v">
                <p:oleObj spid="_x0000_s8199" name="Visio" r:id="rId3" imgW="7576327" imgH="3242462" progId="Visio.Drawing.11">
                  <p:embed/>
                </p:oleObj>
              </mc:Choice>
              <mc:Fallback>
                <p:oleObj name="Visio" r:id="rId3" imgW="7576327" imgH="3242462" progId="Visio.Drawing.1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00200"/>
                        <a:ext cx="8183562" cy="350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754904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r>
              <a:rPr lang="en-US" altLang="en-US" b="1" dirty="0" smtClean="0">
                <a:solidFill>
                  <a:srgbClr val="0070C0"/>
                </a:solidFill>
                <a:effectLst/>
              </a:rPr>
              <a:t>5 Whys</a:t>
            </a:r>
          </a:p>
        </p:txBody>
      </p:sp>
      <p:sp>
        <p:nvSpPr>
          <p:cNvPr id="28675" name="Rectangle 3"/>
          <p:cNvSpPr>
            <a:spLocks noGrp="1"/>
          </p:cNvSpPr>
          <p:nvPr>
            <p:ph type="body" idx="4294967295"/>
          </p:nvPr>
        </p:nvSpPr>
        <p:spPr/>
        <p:txBody>
          <a:bodyPr/>
          <a:lstStyle/>
          <a:p>
            <a:r>
              <a:rPr lang="en-US" altLang="en-US" dirty="0" smtClean="0"/>
              <a:t>Why </a:t>
            </a:r>
          </a:p>
          <a:p>
            <a:r>
              <a:rPr lang="en-US" altLang="en-US" dirty="0" smtClean="0"/>
              <a:t>Why</a:t>
            </a:r>
          </a:p>
          <a:p>
            <a:r>
              <a:rPr lang="en-US" altLang="en-US" dirty="0" smtClean="0"/>
              <a:t>Why </a:t>
            </a:r>
          </a:p>
          <a:p>
            <a:r>
              <a:rPr lang="en-US" altLang="en-US" dirty="0" smtClean="0"/>
              <a:t>Why</a:t>
            </a:r>
          </a:p>
          <a:p>
            <a:r>
              <a:rPr lang="en-US" altLang="en-US" dirty="0" smtClean="0"/>
              <a:t>Why</a:t>
            </a:r>
          </a:p>
          <a:p>
            <a:r>
              <a:rPr lang="en-US" altLang="en-US" dirty="0" smtClean="0"/>
              <a:t>Basis for the 20 questions toy</a:t>
            </a:r>
          </a:p>
        </p:txBody>
      </p:sp>
    </p:spTree>
    <p:extLst>
      <p:ext uri="{BB962C8B-B14F-4D97-AF65-F5344CB8AC3E}">
        <p14:creationId xmlns:p14="http://schemas.microsoft.com/office/powerpoint/2010/main" val="3687113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003300" y="-90488"/>
            <a:ext cx="67818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 name="Title 1"/>
          <p:cNvSpPr>
            <a:spLocks/>
          </p:cNvSpPr>
          <p:nvPr/>
        </p:nvSpPr>
        <p:spPr bwMode="auto">
          <a:xfrm>
            <a:off x="503238" y="5334000"/>
            <a:ext cx="8183562" cy="701675"/>
          </a:xfrm>
          <a:prstGeom prst="rect">
            <a:avLst/>
          </a:prstGeom>
          <a:noFill/>
          <a:ln w="9525">
            <a:noFill/>
            <a:miter lim="800000"/>
            <a:headEnd/>
            <a:tailEnd/>
          </a:ln>
        </p:spPr>
        <p:txBody>
          <a:bodyPr anchor="b"/>
          <a:lstStyle/>
          <a:p>
            <a:pPr eaLnBrk="1" hangingPunct="1">
              <a:defRPr/>
            </a:pPr>
            <a:r>
              <a:rPr lang="en-CA" sz="3600" b="1" dirty="0">
                <a:solidFill>
                  <a:srgbClr val="FF8D3E"/>
                </a:solidFill>
                <a:effectLst>
                  <a:outerShdw blurRad="38100" dist="38100" dir="2700000" algn="tl">
                    <a:srgbClr val="000000"/>
                  </a:outerShdw>
                </a:effectLst>
                <a:latin typeface="Verdana" pitchFamily="34" charset="0"/>
              </a:rPr>
              <a:t>Pareto Chart</a:t>
            </a:r>
          </a:p>
        </p:txBody>
      </p:sp>
      <p:graphicFrame>
        <p:nvGraphicFramePr>
          <p:cNvPr id="30724" name="Chart 6"/>
          <p:cNvGraphicFramePr>
            <a:graphicFrameLocks/>
          </p:cNvGraphicFramePr>
          <p:nvPr/>
        </p:nvGraphicFramePr>
        <p:xfrm>
          <a:off x="1244600" y="1092200"/>
          <a:ext cx="5664200" cy="3759200"/>
        </p:xfrm>
        <a:graphic>
          <a:graphicData uri="http://schemas.openxmlformats.org/presentationml/2006/ole">
            <mc:AlternateContent xmlns:mc="http://schemas.openxmlformats.org/markup-compatibility/2006">
              <mc:Choice xmlns:v="urn:schemas-microsoft-com:vml" Requires="v">
                <p:oleObj spid="_x0000_s11270" r:id="rId4" imgW="5663675" imgH="3761558" progId="Excel.Chart.8">
                  <p:embed/>
                </p:oleObj>
              </mc:Choice>
              <mc:Fallback>
                <p:oleObj r:id="rId4" imgW="5663675" imgH="3761558"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4600" y="1092200"/>
                        <a:ext cx="5664200" cy="375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54386612"/>
      </p:ext>
    </p:extLst>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03238" y="4983163"/>
            <a:ext cx="8183562" cy="1052512"/>
          </a:xfrm>
        </p:spPr>
        <p:txBody>
          <a:bodyPr/>
          <a:lstStyle/>
          <a:p>
            <a:pPr>
              <a:defRPr/>
            </a:pPr>
            <a:r>
              <a:rPr lang="en-CA" dirty="0" smtClean="0"/>
              <a:t>Defining the problem</a:t>
            </a:r>
            <a:endParaRPr lang="en-CA" dirty="0"/>
          </a:p>
        </p:txBody>
      </p:sp>
      <p:sp>
        <p:nvSpPr>
          <p:cNvPr id="35843" name="Content Placeholder 2"/>
          <p:cNvSpPr>
            <a:spLocks noGrp="1"/>
          </p:cNvSpPr>
          <p:nvPr>
            <p:ph idx="4294967295"/>
          </p:nvPr>
        </p:nvSpPr>
        <p:spPr>
          <a:xfrm>
            <a:off x="503238" y="530225"/>
            <a:ext cx="8183562" cy="1908175"/>
          </a:xfrm>
        </p:spPr>
        <p:txBody>
          <a:bodyPr/>
          <a:lstStyle/>
          <a:p>
            <a:pPr>
              <a:buFont typeface="Wingdings 2" pitchFamily="18" charset="2"/>
              <a:buNone/>
            </a:pPr>
            <a:r>
              <a:rPr lang="en-US" altLang="en-US" smtClean="0"/>
              <a:t>	The tackle is the one that has the highest score. This one will give you the biggest benefit if you solve it.</a:t>
            </a:r>
          </a:p>
          <a:p>
            <a:pPr>
              <a:buFont typeface="Wingdings 2" pitchFamily="18" charset="2"/>
              <a:buNone/>
            </a:pPr>
            <a:endParaRPr lang="en-CA" altLang="en-US" sz="2400" smtClean="0"/>
          </a:p>
        </p:txBody>
      </p:sp>
      <p:graphicFrame>
        <p:nvGraphicFramePr>
          <p:cNvPr id="35844" name="Chart 4"/>
          <p:cNvGraphicFramePr>
            <a:graphicFrameLocks/>
          </p:cNvGraphicFramePr>
          <p:nvPr/>
        </p:nvGraphicFramePr>
        <p:xfrm>
          <a:off x="2235200" y="2006600"/>
          <a:ext cx="4673600" cy="2844800"/>
        </p:xfrm>
        <a:graphic>
          <a:graphicData uri="http://schemas.openxmlformats.org/presentationml/2006/ole">
            <mc:AlternateContent xmlns:mc="http://schemas.openxmlformats.org/markup-compatibility/2006">
              <mc:Choice xmlns:v="urn:schemas-microsoft-com:vml" Requires="v">
                <p:oleObj spid="_x0000_s12294" r:id="rId3" imgW="4669941" imgH="2847079" progId="Excel.Chart.8">
                  <p:embed/>
                </p:oleObj>
              </mc:Choice>
              <mc:Fallback>
                <p:oleObj r:id="rId3" imgW="4669941" imgH="2847079" progId="Excel.Char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5200" y="2006600"/>
                        <a:ext cx="4673600"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619195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029200"/>
            <a:ext cx="8183563" cy="1052513"/>
          </a:xfrm>
        </p:spPr>
        <p:txBody>
          <a:bodyPr wrap="square" lIns="91440" tIns="45720" rIns="91440" bIns="45720" numCol="1" anchorCtr="0" compatLnSpc="1">
            <a:prstTxWarp prst="textNoShape">
              <a:avLst/>
            </a:prstTxWarp>
          </a:bodyPr>
          <a:lstStyle/>
          <a:p>
            <a:pPr>
              <a:defRPr/>
            </a:pPr>
            <a:r>
              <a:rPr lang="en-CA" smtClean="0">
                <a:effectLst>
                  <a:outerShdw blurRad="38100" dist="38100" dir="2700000" algn="tl">
                    <a:srgbClr val="000000"/>
                  </a:outerShdw>
                </a:effectLst>
              </a:rPr>
              <a:t>Charts and Graphs</a:t>
            </a:r>
          </a:p>
        </p:txBody>
      </p:sp>
      <p:sp>
        <p:nvSpPr>
          <p:cNvPr id="32771" name="Content Placeholder 2"/>
          <p:cNvSpPr>
            <a:spLocks noGrp="1"/>
          </p:cNvSpPr>
          <p:nvPr>
            <p:ph idx="4294967295"/>
          </p:nvPr>
        </p:nvSpPr>
        <p:spPr>
          <a:xfrm>
            <a:off x="503238" y="530225"/>
            <a:ext cx="8183562" cy="1908175"/>
          </a:xfrm>
        </p:spPr>
        <p:txBody>
          <a:bodyPr/>
          <a:lstStyle/>
          <a:p>
            <a:pPr>
              <a:buFont typeface="Wingdings 2" pitchFamily="18" charset="2"/>
              <a:buNone/>
            </a:pPr>
            <a:r>
              <a:rPr lang="en-US" altLang="en-US" smtClean="0"/>
              <a:t>	</a:t>
            </a:r>
            <a:endParaRPr lang="en-CA" altLang="en-US" sz="2400" smtClean="0"/>
          </a:p>
        </p:txBody>
      </p:sp>
      <p:graphicFrame>
        <p:nvGraphicFramePr>
          <p:cNvPr id="32772" name="Chart 7"/>
          <p:cNvGraphicFramePr>
            <a:graphicFrameLocks/>
          </p:cNvGraphicFramePr>
          <p:nvPr/>
        </p:nvGraphicFramePr>
        <p:xfrm>
          <a:off x="601663" y="1746250"/>
          <a:ext cx="7940675" cy="3363913"/>
        </p:xfrm>
        <a:graphic>
          <a:graphicData uri="http://schemas.openxmlformats.org/presentationml/2006/ole">
            <mc:AlternateContent xmlns:mc="http://schemas.openxmlformats.org/markup-compatibility/2006">
              <mc:Choice xmlns:v="urn:schemas-microsoft-com:vml" Requires="v">
                <p:oleObj spid="_x0000_s13318" r:id="rId4" imgW="7937680" imgH="3359187" progId="Excel.Chart.8">
                  <p:embed/>
                </p:oleObj>
              </mc:Choice>
              <mc:Fallback>
                <p:oleObj r:id="rId4" imgW="7937680" imgH="3359187"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663" y="1746250"/>
                        <a:ext cx="7940675" cy="336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063204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sz="4000" b="1" dirty="0" smtClean="0">
                <a:solidFill>
                  <a:srgbClr val="0070C0"/>
                </a:solidFill>
              </a:rPr>
              <a:t>7 Best Practices  to Remember</a:t>
            </a:r>
            <a:endParaRPr lang="en-US" sz="4000" b="1" dirty="0">
              <a:solidFill>
                <a:srgbClr val="0070C0"/>
              </a:solidFill>
            </a:endParaRPr>
          </a:p>
        </p:txBody>
      </p:sp>
      <p:sp>
        <p:nvSpPr>
          <p:cNvPr id="3" name="Content Placeholder 2"/>
          <p:cNvSpPr>
            <a:spLocks noGrp="1"/>
          </p:cNvSpPr>
          <p:nvPr>
            <p:ph idx="1"/>
          </p:nvPr>
        </p:nvSpPr>
        <p:spPr>
          <a:xfrm>
            <a:off x="457200" y="990600"/>
            <a:ext cx="8229600" cy="5410200"/>
          </a:xfrm>
        </p:spPr>
        <p:txBody>
          <a:bodyPr>
            <a:normAutofit fontScale="85000" lnSpcReduction="10000"/>
          </a:bodyPr>
          <a:lstStyle/>
          <a:p>
            <a:pPr marL="514350" indent="-514350">
              <a:buAutoNum type="arabicPeriod"/>
            </a:pPr>
            <a:r>
              <a:rPr lang="en-US" dirty="0" smtClean="0"/>
              <a:t>Your root cause analysis is only as good as the </a:t>
            </a:r>
            <a:r>
              <a:rPr lang="en-US" dirty="0"/>
              <a:t>i</a:t>
            </a:r>
            <a:r>
              <a:rPr lang="en-US" dirty="0" smtClean="0"/>
              <a:t>nfo you collect.</a:t>
            </a:r>
          </a:p>
          <a:p>
            <a:pPr marL="514350" indent="-514350">
              <a:buAutoNum type="arabicPeriod"/>
            </a:pPr>
            <a:r>
              <a:rPr lang="en-US" dirty="0" smtClean="0">
                <a:solidFill>
                  <a:srgbClr val="0070C0"/>
                </a:solidFill>
              </a:rPr>
              <a:t>Your knowledge (or lack of it) can get in the way of a good root cause analysis.</a:t>
            </a:r>
          </a:p>
          <a:p>
            <a:pPr marL="514350" indent="-514350">
              <a:buAutoNum type="arabicPeriod"/>
            </a:pPr>
            <a:r>
              <a:rPr lang="en-US" dirty="0" smtClean="0"/>
              <a:t>You have to understand what happened before you can understand why it happened.</a:t>
            </a:r>
          </a:p>
          <a:p>
            <a:pPr marL="514350" indent="-514350">
              <a:buAutoNum type="arabicPeriod"/>
            </a:pPr>
            <a:r>
              <a:rPr lang="en-US" dirty="0" smtClean="0">
                <a:solidFill>
                  <a:schemeClr val="accent2"/>
                </a:solidFill>
              </a:rPr>
              <a:t>Interviews are not about asking questions.</a:t>
            </a:r>
          </a:p>
          <a:p>
            <a:pPr marL="514350" indent="-514350">
              <a:buAutoNum type="arabicPeriod"/>
            </a:pPr>
            <a:r>
              <a:rPr lang="en-US" dirty="0" smtClean="0"/>
              <a:t>You can’t solve all human performance problems with discipline, training, and procedures.</a:t>
            </a:r>
          </a:p>
          <a:p>
            <a:pPr marL="514350" indent="-514350">
              <a:buAutoNum type="arabicPeriod"/>
            </a:pPr>
            <a:r>
              <a:rPr lang="en-US" dirty="0" smtClean="0">
                <a:solidFill>
                  <a:schemeClr val="accent6">
                    <a:lumMod val="75000"/>
                  </a:schemeClr>
                </a:solidFill>
              </a:rPr>
              <a:t>Often people can’t see effective corrective actions even if they can find the root cause.</a:t>
            </a:r>
          </a:p>
          <a:p>
            <a:pPr marL="514350" indent="-514350">
              <a:buAutoNum type="arabicPeriod"/>
            </a:pPr>
            <a:r>
              <a:rPr lang="en-US" dirty="0" smtClean="0"/>
              <a:t>All investigations do not need to be equal (but some steps can’t be skipped.</a:t>
            </a:r>
          </a:p>
        </p:txBody>
      </p:sp>
    </p:spTree>
    <p:extLst>
      <p:ext uri="{BB962C8B-B14F-4D97-AF65-F5344CB8AC3E}">
        <p14:creationId xmlns:p14="http://schemas.microsoft.com/office/powerpoint/2010/main" val="417271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Root Cause Analysis</a:t>
            </a:r>
            <a:endParaRPr lang="en-US" dirty="0"/>
          </a:p>
        </p:txBody>
      </p:sp>
      <p:pic>
        <p:nvPicPr>
          <p:cNvPr id="5" name="Picture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1785" y="1142999"/>
            <a:ext cx="7211615" cy="5663119"/>
          </a:xfrm>
        </p:spPr>
      </p:pic>
    </p:spTree>
    <p:extLst>
      <p:ext uri="{BB962C8B-B14F-4D97-AF65-F5344CB8AC3E}">
        <p14:creationId xmlns:p14="http://schemas.microsoft.com/office/powerpoint/2010/main" val="3952432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8839200" cy="586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0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CA" dirty="0" smtClean="0">
                <a:solidFill>
                  <a:schemeClr val="accent1">
                    <a:tint val="88000"/>
                    <a:satMod val="150000"/>
                  </a:schemeClr>
                </a:solidFill>
              </a:rPr>
              <a:t>Definition</a:t>
            </a:r>
            <a:endParaRPr lang="en-CA" dirty="0">
              <a:solidFill>
                <a:schemeClr val="accent1">
                  <a:tint val="88000"/>
                  <a:satMod val="150000"/>
                </a:schemeClr>
              </a:solidFill>
            </a:endParaRPr>
          </a:p>
        </p:txBody>
      </p:sp>
      <p:sp>
        <p:nvSpPr>
          <p:cNvPr id="16387" name="Content Placeholder 2"/>
          <p:cNvSpPr>
            <a:spLocks noGrp="1"/>
          </p:cNvSpPr>
          <p:nvPr>
            <p:ph idx="1"/>
          </p:nvPr>
        </p:nvSpPr>
        <p:spPr/>
        <p:txBody>
          <a:bodyPr/>
          <a:lstStyle/>
          <a:p>
            <a:pPr eaLnBrk="1" hangingPunct="1">
              <a:lnSpc>
                <a:spcPct val="90000"/>
              </a:lnSpc>
            </a:pPr>
            <a:r>
              <a:rPr lang="en-CA" altLang="en-US" dirty="0" smtClean="0"/>
              <a:t>Root cause analysis (RCA) is a class of problem solving methods aimed at identifying the root causes of problems or events.</a:t>
            </a:r>
          </a:p>
          <a:p>
            <a:pPr eaLnBrk="1" hangingPunct="1">
              <a:lnSpc>
                <a:spcPct val="90000"/>
              </a:lnSpc>
              <a:buFont typeface="Wingdings 2" pitchFamily="18" charset="2"/>
              <a:buNone/>
            </a:pPr>
            <a:endParaRPr lang="en-CA" altLang="en-US" dirty="0" smtClean="0"/>
          </a:p>
          <a:p>
            <a:pPr eaLnBrk="1" hangingPunct="1">
              <a:lnSpc>
                <a:spcPct val="90000"/>
              </a:lnSpc>
            </a:pPr>
            <a:r>
              <a:rPr lang="en-CA" altLang="en-US" dirty="0" smtClean="0"/>
              <a:t>RCA is based on the belief that problems are best solved by attempting to correct or eliminate root causes, as opposed to merely addressing the immediately obvious symptoms.</a:t>
            </a:r>
          </a:p>
        </p:txBody>
      </p:sp>
    </p:spTree>
    <p:extLst>
      <p:ext uri="{BB962C8B-B14F-4D97-AF65-F5344CB8AC3E}">
        <p14:creationId xmlns:p14="http://schemas.microsoft.com/office/powerpoint/2010/main" val="2847221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pPr eaLnBrk="1" fontAlgn="auto" hangingPunct="1">
              <a:spcAft>
                <a:spcPts val="0"/>
              </a:spcAft>
              <a:defRPr/>
            </a:pPr>
            <a:r>
              <a:rPr lang="en-US" dirty="0" smtClean="0">
                <a:solidFill>
                  <a:schemeClr val="accent1">
                    <a:tint val="88000"/>
                    <a:satMod val="150000"/>
                  </a:schemeClr>
                </a:solidFill>
              </a:rPr>
              <a:t>Principles of RCA?</a:t>
            </a:r>
            <a:endParaRPr lang="en-US" dirty="0">
              <a:solidFill>
                <a:schemeClr val="accent1">
                  <a:tint val="88000"/>
                  <a:satMod val="150000"/>
                </a:schemeClr>
              </a:solidFill>
            </a:endParaRPr>
          </a:p>
        </p:txBody>
      </p:sp>
      <p:sp>
        <p:nvSpPr>
          <p:cNvPr id="17411" name="Rectangle 3"/>
          <p:cNvSpPr>
            <a:spLocks noGrp="1" noChangeArrowheads="1"/>
          </p:cNvSpPr>
          <p:nvPr>
            <p:ph idx="1"/>
          </p:nvPr>
        </p:nvSpPr>
        <p:spPr/>
        <p:txBody>
          <a:bodyPr>
            <a:normAutofit lnSpcReduction="10000"/>
          </a:bodyPr>
          <a:lstStyle/>
          <a:p>
            <a:pPr eaLnBrk="1" hangingPunct="1"/>
            <a:r>
              <a:rPr lang="en-CA" altLang="en-US" dirty="0" smtClean="0"/>
              <a:t>Aiming corrective actions at root causes is more effective </a:t>
            </a:r>
            <a:r>
              <a:rPr lang="en-CA" altLang="en-US" dirty="0" smtClean="0"/>
              <a:t>than just </a:t>
            </a:r>
            <a:r>
              <a:rPr lang="en-CA" altLang="en-US" dirty="0" smtClean="0"/>
              <a:t>treating the symptoms of a problem. </a:t>
            </a:r>
          </a:p>
          <a:p>
            <a:pPr eaLnBrk="1" hangingPunct="1"/>
            <a:r>
              <a:rPr lang="en-CA" altLang="en-US" dirty="0" smtClean="0"/>
              <a:t>To be effective, RCA must be performed systematically and conclusions must be backed up by evidence. </a:t>
            </a:r>
          </a:p>
          <a:p>
            <a:pPr eaLnBrk="1" hangingPunct="1"/>
            <a:r>
              <a:rPr lang="en-CA" altLang="en-US" dirty="0" smtClean="0"/>
              <a:t>There is usually more than one root cause for any given problem and therefore there may be more than one corrective action.</a:t>
            </a:r>
          </a:p>
        </p:txBody>
      </p:sp>
    </p:spTree>
    <p:extLst>
      <p:ext uri="{BB962C8B-B14F-4D97-AF65-F5344CB8AC3E}">
        <p14:creationId xmlns:p14="http://schemas.microsoft.com/office/powerpoint/2010/main" val="2499953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normAutofit fontScale="90000"/>
          </a:bodyPr>
          <a:lstStyle/>
          <a:p>
            <a:pPr eaLnBrk="1" fontAlgn="auto" hangingPunct="1">
              <a:spcAft>
                <a:spcPts val="0"/>
              </a:spcAft>
              <a:defRPr/>
            </a:pPr>
            <a:r>
              <a:rPr lang="en-CA" b="1" dirty="0" smtClean="0">
                <a:solidFill>
                  <a:schemeClr val="accent1">
                    <a:tint val="88000"/>
                    <a:satMod val="150000"/>
                  </a:schemeClr>
                </a:solidFill>
              </a:rPr>
              <a:t>General process for performing root cause analysis</a:t>
            </a:r>
            <a:endParaRPr lang="en-US" b="1" dirty="0">
              <a:solidFill>
                <a:schemeClr val="accent1">
                  <a:tint val="88000"/>
                  <a:satMod val="150000"/>
                </a:schemeClr>
              </a:solidFill>
            </a:endParaRPr>
          </a:p>
        </p:txBody>
      </p:sp>
      <p:sp>
        <p:nvSpPr>
          <p:cNvPr id="270339" name="Rectangle 3"/>
          <p:cNvSpPr>
            <a:spLocks noGrp="1" noChangeArrowheads="1"/>
          </p:cNvSpPr>
          <p:nvPr>
            <p:ph idx="1"/>
          </p:nvPr>
        </p:nvSpPr>
        <p:spPr>
          <a:xfrm>
            <a:off x="457200" y="1676400"/>
            <a:ext cx="8229600" cy="4648200"/>
          </a:xfrm>
        </p:spPr>
        <p:txBody>
          <a:bodyPr>
            <a:normAutofit fontScale="92500" lnSpcReduction="20000"/>
          </a:bodyPr>
          <a:lstStyle/>
          <a:p>
            <a:pPr marL="514350" indent="-514350" eaLnBrk="1" fontAlgn="auto" hangingPunct="1">
              <a:spcAft>
                <a:spcPts val="0"/>
              </a:spcAft>
              <a:buFont typeface="+mj-lt"/>
              <a:buAutoNum type="arabicPeriod"/>
              <a:defRPr/>
            </a:pPr>
            <a:r>
              <a:rPr lang="en-CA" dirty="0" smtClean="0"/>
              <a:t>Define the problem. </a:t>
            </a:r>
          </a:p>
          <a:p>
            <a:pPr marL="514350" indent="-514350" eaLnBrk="1" fontAlgn="auto" hangingPunct="1">
              <a:spcAft>
                <a:spcPts val="0"/>
              </a:spcAft>
              <a:buFont typeface="+mj-lt"/>
              <a:buAutoNum type="arabicPeriod"/>
              <a:defRPr/>
            </a:pPr>
            <a:r>
              <a:rPr lang="en-CA" dirty="0" smtClean="0">
                <a:solidFill>
                  <a:schemeClr val="accent3">
                    <a:lumMod val="75000"/>
                  </a:schemeClr>
                </a:solidFill>
              </a:rPr>
              <a:t>Gather data/evidence. </a:t>
            </a:r>
          </a:p>
          <a:p>
            <a:pPr marL="514350" indent="-514350" eaLnBrk="1" fontAlgn="auto" hangingPunct="1">
              <a:spcAft>
                <a:spcPts val="0"/>
              </a:spcAft>
              <a:buFont typeface="+mj-lt"/>
              <a:buAutoNum type="arabicPeriod"/>
              <a:defRPr/>
            </a:pPr>
            <a:r>
              <a:rPr lang="en-CA" dirty="0" smtClean="0">
                <a:solidFill>
                  <a:schemeClr val="tx2">
                    <a:lumMod val="60000"/>
                    <a:lumOff val="40000"/>
                  </a:schemeClr>
                </a:solidFill>
              </a:rPr>
              <a:t>Identify issues that contributed to the problem. </a:t>
            </a:r>
          </a:p>
          <a:p>
            <a:pPr marL="514350" indent="-514350" eaLnBrk="1" fontAlgn="auto" hangingPunct="1">
              <a:spcAft>
                <a:spcPts val="0"/>
              </a:spcAft>
              <a:buFont typeface="+mj-lt"/>
              <a:buAutoNum type="arabicPeriod"/>
              <a:defRPr/>
            </a:pPr>
            <a:r>
              <a:rPr lang="en-CA" dirty="0" smtClean="0">
                <a:solidFill>
                  <a:schemeClr val="accent6">
                    <a:lumMod val="75000"/>
                  </a:schemeClr>
                </a:solidFill>
              </a:rPr>
              <a:t>Find root causes. </a:t>
            </a:r>
            <a:r>
              <a:rPr lang="en-CA" sz="3000" dirty="0" smtClean="0">
                <a:solidFill>
                  <a:schemeClr val="accent6">
                    <a:lumMod val="75000"/>
                  </a:schemeClr>
                </a:solidFill>
              </a:rPr>
              <a:t>Identify which causes to remove or change to prevent repeated problem.</a:t>
            </a:r>
            <a:endParaRPr lang="en-CA" sz="3000" dirty="0" smtClean="0">
              <a:solidFill>
                <a:schemeClr val="accent6">
                  <a:lumMod val="75000"/>
                </a:schemeClr>
              </a:solidFill>
            </a:endParaRPr>
          </a:p>
          <a:p>
            <a:pPr marL="514350" indent="-514350" eaLnBrk="1" fontAlgn="auto" hangingPunct="1">
              <a:spcAft>
                <a:spcPts val="0"/>
              </a:spcAft>
              <a:buFont typeface="+mj-lt"/>
              <a:buAutoNum type="arabicPeriod"/>
              <a:defRPr/>
            </a:pPr>
            <a:r>
              <a:rPr lang="en-CA" dirty="0" smtClean="0">
                <a:solidFill>
                  <a:schemeClr val="tx1">
                    <a:lumMod val="75000"/>
                    <a:lumOff val="25000"/>
                  </a:schemeClr>
                </a:solidFill>
              </a:rPr>
              <a:t>Develop solution </a:t>
            </a:r>
            <a:r>
              <a:rPr lang="en-CA" dirty="0" smtClean="0">
                <a:solidFill>
                  <a:schemeClr val="tx1">
                    <a:lumMod val="75000"/>
                    <a:lumOff val="25000"/>
                  </a:schemeClr>
                </a:solidFill>
              </a:rPr>
              <a:t>recommendations that effectively prevent repeating the problem.  </a:t>
            </a:r>
            <a:endParaRPr lang="en-CA" dirty="0" smtClean="0">
              <a:solidFill>
                <a:schemeClr val="tx1">
                  <a:lumMod val="75000"/>
                  <a:lumOff val="25000"/>
                </a:schemeClr>
              </a:solidFill>
            </a:endParaRPr>
          </a:p>
          <a:p>
            <a:pPr marL="514350" indent="-514350" eaLnBrk="1" fontAlgn="auto" hangingPunct="1">
              <a:spcAft>
                <a:spcPts val="0"/>
              </a:spcAft>
              <a:buFont typeface="+mj-lt"/>
              <a:buAutoNum type="arabicPeriod"/>
              <a:defRPr/>
            </a:pPr>
            <a:r>
              <a:rPr lang="en-CA" dirty="0" smtClean="0">
                <a:solidFill>
                  <a:schemeClr val="tx2">
                    <a:lumMod val="60000"/>
                    <a:lumOff val="40000"/>
                  </a:schemeClr>
                </a:solidFill>
              </a:rPr>
              <a:t>Implement the </a:t>
            </a:r>
            <a:r>
              <a:rPr lang="en-CA" dirty="0" smtClean="0">
                <a:solidFill>
                  <a:schemeClr val="tx2">
                    <a:lumMod val="60000"/>
                    <a:lumOff val="40000"/>
                  </a:schemeClr>
                </a:solidFill>
              </a:rPr>
              <a:t>recommendations</a:t>
            </a:r>
            <a:r>
              <a:rPr lang="en-CA" dirty="0">
                <a:solidFill>
                  <a:schemeClr val="tx2">
                    <a:lumMod val="60000"/>
                    <a:lumOff val="40000"/>
                  </a:schemeClr>
                </a:solidFill>
              </a:rPr>
              <a:t> </a:t>
            </a:r>
            <a:r>
              <a:rPr lang="en-CA" dirty="0" smtClean="0">
                <a:solidFill>
                  <a:schemeClr val="tx2">
                    <a:lumMod val="60000"/>
                    <a:lumOff val="40000"/>
                  </a:schemeClr>
                </a:solidFill>
              </a:rPr>
              <a:t>/ changes.</a:t>
            </a:r>
            <a:endParaRPr lang="en-CA" dirty="0" smtClean="0">
              <a:solidFill>
                <a:schemeClr val="tx2">
                  <a:lumMod val="60000"/>
                  <a:lumOff val="40000"/>
                </a:schemeClr>
              </a:solidFill>
            </a:endParaRPr>
          </a:p>
          <a:p>
            <a:pPr marL="514350" indent="-514350" eaLnBrk="1" fontAlgn="auto" hangingPunct="1">
              <a:spcAft>
                <a:spcPts val="0"/>
              </a:spcAft>
              <a:buFont typeface="+mj-lt"/>
              <a:buAutoNum type="arabicPeriod"/>
              <a:defRPr/>
            </a:pPr>
            <a:r>
              <a:rPr lang="en-CA" dirty="0" smtClean="0">
                <a:solidFill>
                  <a:schemeClr val="tx2"/>
                </a:solidFill>
              </a:rPr>
              <a:t>Observe the recommended </a:t>
            </a:r>
            <a:r>
              <a:rPr lang="en-CA" dirty="0" smtClean="0">
                <a:solidFill>
                  <a:schemeClr val="tx2"/>
                </a:solidFill>
              </a:rPr>
              <a:t>solutions/changes </a:t>
            </a:r>
            <a:r>
              <a:rPr lang="en-CA" dirty="0" smtClean="0">
                <a:solidFill>
                  <a:schemeClr val="tx2"/>
                </a:solidFill>
              </a:rPr>
              <a:t>to ensure </a:t>
            </a:r>
            <a:r>
              <a:rPr lang="en-CA" dirty="0" smtClean="0">
                <a:solidFill>
                  <a:schemeClr val="tx2"/>
                </a:solidFill>
              </a:rPr>
              <a:t>effectiveness</a:t>
            </a:r>
            <a:r>
              <a:rPr lang="en-CA" dirty="0">
                <a:solidFill>
                  <a:schemeClr val="tx2"/>
                </a:solidFill>
              </a:rPr>
              <a:t> </a:t>
            </a:r>
            <a:r>
              <a:rPr lang="en-CA" dirty="0" smtClean="0">
                <a:solidFill>
                  <a:schemeClr val="tx2"/>
                </a:solidFill>
              </a:rPr>
              <a:t>of eliminating the problem.</a:t>
            </a:r>
            <a:endParaRPr lang="en-CA" dirty="0" smtClean="0">
              <a:solidFill>
                <a:schemeClr val="tx2"/>
              </a:solidFill>
            </a:endParaRPr>
          </a:p>
          <a:p>
            <a:pPr marL="609600" indent="-609600" eaLnBrk="1" fontAlgn="auto" hangingPunct="1">
              <a:spcAft>
                <a:spcPts val="0"/>
              </a:spcAft>
              <a:buFont typeface="Wingdings" pitchFamily="2" charset="2"/>
              <a:buAutoNum type="arabicPeriod"/>
              <a:defRPr/>
            </a:pPr>
            <a:endParaRPr lang="en-US" dirty="0"/>
          </a:p>
          <a:p>
            <a:pPr marL="609600" indent="-609600" eaLnBrk="1" fontAlgn="auto" hangingPunct="1">
              <a:spcAft>
                <a:spcPts val="0"/>
              </a:spcAft>
              <a:buFont typeface="Wingdings" pitchFamily="2" charset="2"/>
              <a:buAutoNum type="arabicPeriod"/>
              <a:defRPr/>
            </a:pPr>
            <a:endParaRPr lang="en-US" dirty="0"/>
          </a:p>
        </p:txBody>
      </p:sp>
    </p:spTree>
    <p:extLst>
      <p:ext uri="{BB962C8B-B14F-4D97-AF65-F5344CB8AC3E}">
        <p14:creationId xmlns:p14="http://schemas.microsoft.com/office/powerpoint/2010/main" val="3091494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655953" cy="6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0293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Root Cause Analysis\PPT%20graphic%20-%20Root[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8600"/>
            <a:ext cx="8137216" cy="6363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199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143000"/>
          </a:xfrm>
        </p:spPr>
        <p:txBody>
          <a:bodyPr>
            <a:normAutofit fontScale="90000"/>
          </a:bodyPr>
          <a:lstStyle/>
          <a:p>
            <a:r>
              <a:rPr lang="en-US" b="1" dirty="0" smtClean="0">
                <a:solidFill>
                  <a:srgbClr val="0070C0"/>
                </a:solidFill>
              </a:rPr>
              <a:t>Cause Mapping  of Root Cause Analysis</a:t>
            </a:r>
            <a:endParaRPr lang="en-US" b="1" dirty="0">
              <a:solidFill>
                <a:srgbClr val="0070C0"/>
              </a:solidFill>
            </a:endParaRPr>
          </a:p>
        </p:txBody>
      </p:sp>
      <p:sp>
        <p:nvSpPr>
          <p:cNvPr id="3" name="Content Placeholder 2"/>
          <p:cNvSpPr>
            <a:spLocks noGrp="1"/>
          </p:cNvSpPr>
          <p:nvPr>
            <p:ph idx="1"/>
          </p:nvPr>
        </p:nvSpPr>
        <p:spPr/>
        <p:txBody>
          <a:bodyPr/>
          <a:lstStyle/>
          <a:p>
            <a:r>
              <a:rPr lang="en-US" dirty="0" smtClean="0"/>
              <a:t>“</a:t>
            </a:r>
            <a:r>
              <a:rPr lang="en-US" b="1" dirty="0" smtClean="0">
                <a:solidFill>
                  <a:srgbClr val="FF0000"/>
                </a:solidFill>
              </a:rPr>
              <a:t>ROOT</a:t>
            </a:r>
            <a:r>
              <a:rPr lang="en-US" dirty="0" smtClean="0"/>
              <a:t>” refers to the causes beneath the surface. It is the system of causes that shows all the options for solutions.</a:t>
            </a:r>
          </a:p>
          <a:p>
            <a:r>
              <a:rPr lang="en-US" dirty="0" smtClean="0"/>
              <a:t>Do not focus on a single cause as this can limit the solutions set resulting in missing a better solution.</a:t>
            </a:r>
          </a:p>
          <a:p>
            <a:r>
              <a:rPr lang="en-US" dirty="0" smtClean="0"/>
              <a:t>A Cause Map provides a simple visual look at all the elements that produced the problem. </a:t>
            </a:r>
            <a:endParaRPr lang="en-US" dirty="0"/>
          </a:p>
        </p:txBody>
      </p:sp>
    </p:spTree>
    <p:extLst>
      <p:ext uri="{BB962C8B-B14F-4D97-AF65-F5344CB8AC3E}">
        <p14:creationId xmlns:p14="http://schemas.microsoft.com/office/powerpoint/2010/main" val="1745418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Three Basis Steps of Cause Mapping</a:t>
            </a:r>
            <a:endParaRPr lang="en-US" b="1" dirty="0">
              <a:solidFill>
                <a:srgbClr val="0070C0"/>
              </a:solidFill>
            </a:endParaRPr>
          </a:p>
        </p:txBody>
      </p:sp>
      <p:sp>
        <p:nvSpPr>
          <p:cNvPr id="3" name="Content Placeholder 2"/>
          <p:cNvSpPr>
            <a:spLocks noGrp="1"/>
          </p:cNvSpPr>
          <p:nvPr>
            <p:ph idx="1"/>
          </p:nvPr>
        </p:nvSpPr>
        <p:spPr/>
        <p:txBody>
          <a:bodyPr/>
          <a:lstStyle/>
          <a:p>
            <a:pPr marL="514350" indent="-514350">
              <a:buAutoNum type="arabicPeriod"/>
            </a:pPr>
            <a:r>
              <a:rPr lang="en-US" dirty="0" smtClean="0"/>
              <a:t>Define the issue by its impact to overall goals</a:t>
            </a:r>
          </a:p>
          <a:p>
            <a:pPr marL="514350" indent="-514350">
              <a:buAutoNum type="arabicPeriod"/>
            </a:pPr>
            <a:endParaRPr lang="en-US" dirty="0"/>
          </a:p>
          <a:p>
            <a:pPr marL="514350" indent="-514350">
              <a:buAutoNum type="arabicPeriod"/>
            </a:pPr>
            <a:r>
              <a:rPr lang="en-US" dirty="0" smtClean="0"/>
              <a:t>Analyze the cause in a visual map.</a:t>
            </a:r>
          </a:p>
          <a:p>
            <a:pPr marL="514350" indent="-514350">
              <a:buAutoNum type="arabicPeriod"/>
            </a:pPr>
            <a:endParaRPr lang="en-US" dirty="0"/>
          </a:p>
          <a:p>
            <a:pPr marL="514350" indent="-514350">
              <a:buAutoNum type="arabicPeriod"/>
            </a:pPr>
            <a:r>
              <a:rPr lang="en-US" dirty="0" smtClean="0"/>
              <a:t>Prevent or mitigate any negative impact of the goals by selecting the most effective solutions.</a:t>
            </a:r>
          </a:p>
          <a:p>
            <a:pPr marL="514350" indent="-514350">
              <a:buAutoNum type="arabicPeriod"/>
            </a:pPr>
            <a:endParaRPr lang="en-US" dirty="0"/>
          </a:p>
          <a:p>
            <a:pPr marL="514350" indent="-514350">
              <a:buAutoNum type="arabicPeriod"/>
            </a:pPr>
            <a:endParaRPr lang="en-US" dirty="0"/>
          </a:p>
          <a:p>
            <a:pPr marL="0" indent="0">
              <a:buNone/>
            </a:pPr>
            <a:endParaRPr lang="en-US" dirty="0"/>
          </a:p>
        </p:txBody>
      </p:sp>
    </p:spTree>
    <p:extLst>
      <p:ext uri="{BB962C8B-B14F-4D97-AF65-F5344CB8AC3E}">
        <p14:creationId xmlns:p14="http://schemas.microsoft.com/office/powerpoint/2010/main" val="98125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TotalTime>
  <Words>915</Words>
  <Application>Microsoft Office PowerPoint</Application>
  <PresentationFormat>On-screen Show (4:3)</PresentationFormat>
  <Paragraphs>86</Paragraphs>
  <Slides>20</Slides>
  <Notes>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3" baseType="lpstr">
      <vt:lpstr>Office Theme</vt:lpstr>
      <vt:lpstr>Microsoft Office Visio Drawing</vt:lpstr>
      <vt:lpstr>Microsoft Excel Chart</vt:lpstr>
      <vt:lpstr> Lab Standards + Documentation Committee</vt:lpstr>
      <vt:lpstr>Root Cause Analysis</vt:lpstr>
      <vt:lpstr>Definition</vt:lpstr>
      <vt:lpstr>Principles of RCA?</vt:lpstr>
      <vt:lpstr>General process for performing root cause analysis</vt:lpstr>
      <vt:lpstr>PowerPoint Presentation</vt:lpstr>
      <vt:lpstr>PowerPoint Presentation</vt:lpstr>
      <vt:lpstr>Cause Mapping  of Root Cause Analysis</vt:lpstr>
      <vt:lpstr>Three Basis Steps of Cause Mapping</vt:lpstr>
      <vt:lpstr>PowerPoint Presentation</vt:lpstr>
      <vt:lpstr>Tools for RCA</vt:lpstr>
      <vt:lpstr>PowerPoint Presentation</vt:lpstr>
      <vt:lpstr>PowerPoint Presentation</vt:lpstr>
      <vt:lpstr>Brain storm possible causes</vt:lpstr>
      <vt:lpstr>5 Whys</vt:lpstr>
      <vt:lpstr>PowerPoint Presentation</vt:lpstr>
      <vt:lpstr>Defining the problem</vt:lpstr>
      <vt:lpstr>Charts and Graphs</vt:lpstr>
      <vt:lpstr>7 Best Practices  to Remember</vt:lpstr>
      <vt:lpstr>PowerPoint Presentation</vt:lpstr>
    </vt:vector>
  </TitlesOfParts>
  <Company>AgReliant Genetics,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18</cp:revision>
  <cp:lastPrinted>2015-05-29T21:14:36Z</cp:lastPrinted>
  <dcterms:created xsi:type="dcterms:W3CDTF">2015-05-29T18:37:44Z</dcterms:created>
  <dcterms:modified xsi:type="dcterms:W3CDTF">2015-05-29T21:22:25Z</dcterms:modified>
</cp:coreProperties>
</file>