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87" d="100"/>
          <a:sy n="87" d="100"/>
        </p:scale>
        <p:origin x="90"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2018-2019 LETTUCE</a:t>
            </a:r>
            <a:r>
              <a:rPr lang="en-US" baseline="0"/>
              <a:t> TZ PROFICIENCY</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8575"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Sheet!$K$2:$K$173</c:f>
              <c:numCache>
                <c:formatCode>General</c:formatCode>
                <c:ptCount val="172"/>
                <c:pt idx="0">
                  <c:v>175</c:v>
                </c:pt>
                <c:pt idx="1">
                  <c:v>241</c:v>
                </c:pt>
                <c:pt idx="2">
                  <c:v>148</c:v>
                </c:pt>
                <c:pt idx="3">
                  <c:v>146</c:v>
                </c:pt>
                <c:pt idx="4">
                  <c:v>75</c:v>
                </c:pt>
                <c:pt idx="5">
                  <c:v>66</c:v>
                </c:pt>
                <c:pt idx="6">
                  <c:v>15</c:v>
                </c:pt>
                <c:pt idx="7">
                  <c:v>212</c:v>
                </c:pt>
                <c:pt idx="8">
                  <c:v>13</c:v>
                </c:pt>
                <c:pt idx="9">
                  <c:v>14</c:v>
                </c:pt>
                <c:pt idx="10">
                  <c:v>207</c:v>
                </c:pt>
                <c:pt idx="11">
                  <c:v>190</c:v>
                </c:pt>
                <c:pt idx="12">
                  <c:v>231</c:v>
                </c:pt>
                <c:pt idx="13">
                  <c:v>235</c:v>
                </c:pt>
                <c:pt idx="14">
                  <c:v>105</c:v>
                </c:pt>
                <c:pt idx="15">
                  <c:v>116</c:v>
                </c:pt>
                <c:pt idx="16">
                  <c:v>124</c:v>
                </c:pt>
                <c:pt idx="17">
                  <c:v>132</c:v>
                </c:pt>
                <c:pt idx="18">
                  <c:v>181</c:v>
                </c:pt>
                <c:pt idx="19">
                  <c:v>199</c:v>
                </c:pt>
                <c:pt idx="20">
                  <c:v>215</c:v>
                </c:pt>
                <c:pt idx="21">
                  <c:v>88</c:v>
                </c:pt>
                <c:pt idx="22">
                  <c:v>8</c:v>
                </c:pt>
                <c:pt idx="23">
                  <c:v>152</c:v>
                </c:pt>
                <c:pt idx="24">
                  <c:v>219</c:v>
                </c:pt>
                <c:pt idx="25">
                  <c:v>30</c:v>
                </c:pt>
                <c:pt idx="26">
                  <c:v>63</c:v>
                </c:pt>
                <c:pt idx="27">
                  <c:v>41</c:v>
                </c:pt>
                <c:pt idx="28">
                  <c:v>43</c:v>
                </c:pt>
                <c:pt idx="29">
                  <c:v>54</c:v>
                </c:pt>
                <c:pt idx="30">
                  <c:v>87</c:v>
                </c:pt>
                <c:pt idx="31">
                  <c:v>95</c:v>
                </c:pt>
                <c:pt idx="32">
                  <c:v>120</c:v>
                </c:pt>
                <c:pt idx="33">
                  <c:v>141</c:v>
                </c:pt>
                <c:pt idx="34">
                  <c:v>144</c:v>
                </c:pt>
                <c:pt idx="35">
                  <c:v>213</c:v>
                </c:pt>
                <c:pt idx="36">
                  <c:v>89</c:v>
                </c:pt>
                <c:pt idx="37">
                  <c:v>192</c:v>
                </c:pt>
                <c:pt idx="38">
                  <c:v>218</c:v>
                </c:pt>
                <c:pt idx="39">
                  <c:v>32</c:v>
                </c:pt>
                <c:pt idx="40">
                  <c:v>237</c:v>
                </c:pt>
                <c:pt idx="41">
                  <c:v>83</c:v>
                </c:pt>
                <c:pt idx="42">
                  <c:v>97</c:v>
                </c:pt>
                <c:pt idx="43">
                  <c:v>214</c:v>
                </c:pt>
                <c:pt idx="44">
                  <c:v>239</c:v>
                </c:pt>
                <c:pt idx="45">
                  <c:v>5</c:v>
                </c:pt>
                <c:pt idx="46">
                  <c:v>52</c:v>
                </c:pt>
                <c:pt idx="47">
                  <c:v>84</c:v>
                </c:pt>
                <c:pt idx="48">
                  <c:v>86</c:v>
                </c:pt>
                <c:pt idx="49">
                  <c:v>93</c:v>
                </c:pt>
                <c:pt idx="50">
                  <c:v>128</c:v>
                </c:pt>
                <c:pt idx="51">
                  <c:v>142</c:v>
                </c:pt>
                <c:pt idx="52">
                  <c:v>166</c:v>
                </c:pt>
                <c:pt idx="53">
                  <c:v>174</c:v>
                </c:pt>
                <c:pt idx="54">
                  <c:v>176</c:v>
                </c:pt>
                <c:pt idx="55">
                  <c:v>184</c:v>
                </c:pt>
                <c:pt idx="56">
                  <c:v>196</c:v>
                </c:pt>
                <c:pt idx="57">
                  <c:v>203</c:v>
                </c:pt>
                <c:pt idx="58">
                  <c:v>208</c:v>
                </c:pt>
                <c:pt idx="59">
                  <c:v>70</c:v>
                </c:pt>
                <c:pt idx="60">
                  <c:v>123</c:v>
                </c:pt>
                <c:pt idx="61">
                  <c:v>221</c:v>
                </c:pt>
                <c:pt idx="62">
                  <c:v>150</c:v>
                </c:pt>
                <c:pt idx="63">
                  <c:v>238</c:v>
                </c:pt>
                <c:pt idx="64">
                  <c:v>34</c:v>
                </c:pt>
                <c:pt idx="65">
                  <c:v>108</c:v>
                </c:pt>
                <c:pt idx="66">
                  <c:v>201</c:v>
                </c:pt>
                <c:pt idx="67">
                  <c:v>37</c:v>
                </c:pt>
                <c:pt idx="68">
                  <c:v>67</c:v>
                </c:pt>
                <c:pt idx="69">
                  <c:v>74</c:v>
                </c:pt>
                <c:pt idx="70">
                  <c:v>77</c:v>
                </c:pt>
                <c:pt idx="71">
                  <c:v>94</c:v>
                </c:pt>
                <c:pt idx="72">
                  <c:v>98</c:v>
                </c:pt>
                <c:pt idx="73">
                  <c:v>114</c:v>
                </c:pt>
                <c:pt idx="74">
                  <c:v>122</c:v>
                </c:pt>
                <c:pt idx="75">
                  <c:v>130</c:v>
                </c:pt>
                <c:pt idx="76">
                  <c:v>140</c:v>
                </c:pt>
                <c:pt idx="77">
                  <c:v>157</c:v>
                </c:pt>
                <c:pt idx="78">
                  <c:v>193</c:v>
                </c:pt>
                <c:pt idx="79">
                  <c:v>202</c:v>
                </c:pt>
                <c:pt idx="80">
                  <c:v>209</c:v>
                </c:pt>
                <c:pt idx="81">
                  <c:v>3</c:v>
                </c:pt>
                <c:pt idx="82">
                  <c:v>40</c:v>
                </c:pt>
                <c:pt idx="83">
                  <c:v>50</c:v>
                </c:pt>
                <c:pt idx="84">
                  <c:v>206</c:v>
                </c:pt>
                <c:pt idx="85">
                  <c:v>204</c:v>
                </c:pt>
                <c:pt idx="86">
                  <c:v>60</c:v>
                </c:pt>
                <c:pt idx="87">
                  <c:v>4</c:v>
                </c:pt>
                <c:pt idx="88">
                  <c:v>16</c:v>
                </c:pt>
                <c:pt idx="89">
                  <c:v>47</c:v>
                </c:pt>
                <c:pt idx="90">
                  <c:v>61</c:v>
                </c:pt>
                <c:pt idx="91">
                  <c:v>82</c:v>
                </c:pt>
                <c:pt idx="92">
                  <c:v>101</c:v>
                </c:pt>
                <c:pt idx="93">
                  <c:v>109</c:v>
                </c:pt>
                <c:pt idx="94">
                  <c:v>111</c:v>
                </c:pt>
                <c:pt idx="95">
                  <c:v>112</c:v>
                </c:pt>
                <c:pt idx="96">
                  <c:v>180</c:v>
                </c:pt>
                <c:pt idx="97">
                  <c:v>127</c:v>
                </c:pt>
                <c:pt idx="98">
                  <c:v>121</c:v>
                </c:pt>
                <c:pt idx="99">
                  <c:v>138</c:v>
                </c:pt>
                <c:pt idx="100">
                  <c:v>220</c:v>
                </c:pt>
                <c:pt idx="101">
                  <c:v>42</c:v>
                </c:pt>
                <c:pt idx="102">
                  <c:v>68</c:v>
                </c:pt>
                <c:pt idx="103">
                  <c:v>80</c:v>
                </c:pt>
                <c:pt idx="104">
                  <c:v>85</c:v>
                </c:pt>
                <c:pt idx="105">
                  <c:v>126</c:v>
                </c:pt>
                <c:pt idx="106">
                  <c:v>133</c:v>
                </c:pt>
                <c:pt idx="107">
                  <c:v>156</c:v>
                </c:pt>
                <c:pt idx="108">
                  <c:v>183</c:v>
                </c:pt>
                <c:pt idx="109">
                  <c:v>145</c:v>
                </c:pt>
                <c:pt idx="110">
                  <c:v>90</c:v>
                </c:pt>
                <c:pt idx="111">
                  <c:v>197</c:v>
                </c:pt>
                <c:pt idx="112">
                  <c:v>232</c:v>
                </c:pt>
                <c:pt idx="113">
                  <c:v>233</c:v>
                </c:pt>
                <c:pt idx="114">
                  <c:v>11</c:v>
                </c:pt>
                <c:pt idx="115">
                  <c:v>57</c:v>
                </c:pt>
                <c:pt idx="116">
                  <c:v>65</c:v>
                </c:pt>
                <c:pt idx="117">
                  <c:v>71</c:v>
                </c:pt>
                <c:pt idx="118">
                  <c:v>76</c:v>
                </c:pt>
                <c:pt idx="119">
                  <c:v>165</c:v>
                </c:pt>
                <c:pt idx="120">
                  <c:v>51</c:v>
                </c:pt>
                <c:pt idx="121">
                  <c:v>229</c:v>
                </c:pt>
                <c:pt idx="122">
                  <c:v>6</c:v>
                </c:pt>
                <c:pt idx="123">
                  <c:v>38</c:v>
                </c:pt>
                <c:pt idx="124">
                  <c:v>27</c:v>
                </c:pt>
                <c:pt idx="125">
                  <c:v>187</c:v>
                </c:pt>
                <c:pt idx="126">
                  <c:v>158</c:v>
                </c:pt>
                <c:pt idx="127">
                  <c:v>210</c:v>
                </c:pt>
                <c:pt idx="128">
                  <c:v>125</c:v>
                </c:pt>
                <c:pt idx="129">
                  <c:v>22</c:v>
                </c:pt>
                <c:pt idx="130">
                  <c:v>169</c:v>
                </c:pt>
                <c:pt idx="131">
                  <c:v>230</c:v>
                </c:pt>
                <c:pt idx="132">
                  <c:v>155</c:v>
                </c:pt>
                <c:pt idx="133">
                  <c:v>163</c:v>
                </c:pt>
                <c:pt idx="134">
                  <c:v>178</c:v>
                </c:pt>
                <c:pt idx="135">
                  <c:v>23</c:v>
                </c:pt>
                <c:pt idx="136">
                  <c:v>69</c:v>
                </c:pt>
                <c:pt idx="137">
                  <c:v>19</c:v>
                </c:pt>
                <c:pt idx="138">
                  <c:v>160</c:v>
                </c:pt>
                <c:pt idx="139">
                  <c:v>72</c:v>
                </c:pt>
                <c:pt idx="140">
                  <c:v>33</c:v>
                </c:pt>
                <c:pt idx="141">
                  <c:v>100</c:v>
                </c:pt>
                <c:pt idx="142">
                  <c:v>12</c:v>
                </c:pt>
                <c:pt idx="143">
                  <c:v>2</c:v>
                </c:pt>
                <c:pt idx="144">
                  <c:v>226</c:v>
                </c:pt>
                <c:pt idx="145">
                  <c:v>1</c:v>
                </c:pt>
                <c:pt idx="146">
                  <c:v>25</c:v>
                </c:pt>
                <c:pt idx="147">
                  <c:v>48</c:v>
                </c:pt>
                <c:pt idx="148">
                  <c:v>118</c:v>
                </c:pt>
                <c:pt idx="149">
                  <c:v>79</c:v>
                </c:pt>
                <c:pt idx="150">
                  <c:v>35</c:v>
                </c:pt>
                <c:pt idx="151">
                  <c:v>211</c:v>
                </c:pt>
                <c:pt idx="152">
                  <c:v>172</c:v>
                </c:pt>
                <c:pt idx="153">
                  <c:v>200</c:v>
                </c:pt>
                <c:pt idx="154">
                  <c:v>53</c:v>
                </c:pt>
                <c:pt idx="155">
                  <c:v>78</c:v>
                </c:pt>
                <c:pt idx="156">
                  <c:v>29</c:v>
                </c:pt>
                <c:pt idx="157">
                  <c:v>173</c:v>
                </c:pt>
                <c:pt idx="158">
                  <c:v>119</c:v>
                </c:pt>
                <c:pt idx="159">
                  <c:v>92</c:v>
                </c:pt>
                <c:pt idx="160">
                  <c:v>64</c:v>
                </c:pt>
                <c:pt idx="161">
                  <c:v>167</c:v>
                </c:pt>
                <c:pt idx="162">
                  <c:v>59</c:v>
                </c:pt>
                <c:pt idx="163">
                  <c:v>91</c:v>
                </c:pt>
                <c:pt idx="164">
                  <c:v>147</c:v>
                </c:pt>
                <c:pt idx="165">
                  <c:v>195</c:v>
                </c:pt>
                <c:pt idx="166">
                  <c:v>194</c:v>
                </c:pt>
                <c:pt idx="167">
                  <c:v>7</c:v>
                </c:pt>
                <c:pt idx="168">
                  <c:v>234</c:v>
                </c:pt>
                <c:pt idx="169">
                  <c:v>73</c:v>
                </c:pt>
                <c:pt idx="170">
                  <c:v>102</c:v>
                </c:pt>
                <c:pt idx="171">
                  <c:v>242</c:v>
                </c:pt>
              </c:numCache>
            </c:numRef>
          </c:xVal>
          <c:yVal>
            <c:numRef>
              <c:f>Sheet!$L$2:$L$173</c:f>
              <c:numCache>
                <c:formatCode>General</c:formatCode>
                <c:ptCount val="172"/>
                <c:pt idx="0">
                  <c:v>97</c:v>
                </c:pt>
                <c:pt idx="1">
                  <c:v>95</c:v>
                </c:pt>
                <c:pt idx="2">
                  <c:v>93</c:v>
                </c:pt>
                <c:pt idx="3">
                  <c:v>81</c:v>
                </c:pt>
                <c:pt idx="4">
                  <c:v>75</c:v>
                </c:pt>
                <c:pt idx="5">
                  <c:v>100</c:v>
                </c:pt>
                <c:pt idx="6">
                  <c:v>99</c:v>
                </c:pt>
                <c:pt idx="7">
                  <c:v>99</c:v>
                </c:pt>
                <c:pt idx="8">
                  <c:v>98</c:v>
                </c:pt>
                <c:pt idx="9">
                  <c:v>98</c:v>
                </c:pt>
                <c:pt idx="10">
                  <c:v>98</c:v>
                </c:pt>
                <c:pt idx="11">
                  <c:v>98</c:v>
                </c:pt>
                <c:pt idx="12">
                  <c:v>98</c:v>
                </c:pt>
                <c:pt idx="13">
                  <c:v>98</c:v>
                </c:pt>
                <c:pt idx="14">
                  <c:v>98</c:v>
                </c:pt>
                <c:pt idx="15">
                  <c:v>98</c:v>
                </c:pt>
                <c:pt idx="16">
                  <c:v>98</c:v>
                </c:pt>
                <c:pt idx="17">
                  <c:v>98</c:v>
                </c:pt>
                <c:pt idx="18">
                  <c:v>98</c:v>
                </c:pt>
                <c:pt idx="19">
                  <c:v>98</c:v>
                </c:pt>
                <c:pt idx="20">
                  <c:v>98</c:v>
                </c:pt>
                <c:pt idx="21">
                  <c:v>98</c:v>
                </c:pt>
                <c:pt idx="22">
                  <c:v>97</c:v>
                </c:pt>
                <c:pt idx="23">
                  <c:v>97</c:v>
                </c:pt>
                <c:pt idx="24">
                  <c:v>97</c:v>
                </c:pt>
                <c:pt idx="25">
                  <c:v>97</c:v>
                </c:pt>
                <c:pt idx="26">
                  <c:v>97</c:v>
                </c:pt>
                <c:pt idx="27">
                  <c:v>97</c:v>
                </c:pt>
                <c:pt idx="28">
                  <c:v>97</c:v>
                </c:pt>
                <c:pt idx="29">
                  <c:v>97</c:v>
                </c:pt>
                <c:pt idx="30">
                  <c:v>97</c:v>
                </c:pt>
                <c:pt idx="31">
                  <c:v>97</c:v>
                </c:pt>
                <c:pt idx="32">
                  <c:v>97</c:v>
                </c:pt>
                <c:pt idx="33">
                  <c:v>97</c:v>
                </c:pt>
                <c:pt idx="34">
                  <c:v>97</c:v>
                </c:pt>
                <c:pt idx="35">
                  <c:v>97</c:v>
                </c:pt>
                <c:pt idx="36">
                  <c:v>96</c:v>
                </c:pt>
                <c:pt idx="37">
                  <c:v>96</c:v>
                </c:pt>
                <c:pt idx="38">
                  <c:v>96</c:v>
                </c:pt>
                <c:pt idx="39">
                  <c:v>96</c:v>
                </c:pt>
                <c:pt idx="40">
                  <c:v>96</c:v>
                </c:pt>
                <c:pt idx="41">
                  <c:v>96</c:v>
                </c:pt>
                <c:pt idx="42">
                  <c:v>96</c:v>
                </c:pt>
                <c:pt idx="43">
                  <c:v>96</c:v>
                </c:pt>
                <c:pt idx="44">
                  <c:v>96</c:v>
                </c:pt>
                <c:pt idx="45">
                  <c:v>96</c:v>
                </c:pt>
                <c:pt idx="46">
                  <c:v>96</c:v>
                </c:pt>
                <c:pt idx="47">
                  <c:v>96</c:v>
                </c:pt>
                <c:pt idx="48">
                  <c:v>96</c:v>
                </c:pt>
                <c:pt idx="49">
                  <c:v>96</c:v>
                </c:pt>
                <c:pt idx="50">
                  <c:v>96</c:v>
                </c:pt>
                <c:pt idx="51">
                  <c:v>96</c:v>
                </c:pt>
                <c:pt idx="52">
                  <c:v>96</c:v>
                </c:pt>
                <c:pt idx="53">
                  <c:v>96</c:v>
                </c:pt>
                <c:pt idx="54">
                  <c:v>96</c:v>
                </c:pt>
                <c:pt idx="55">
                  <c:v>96</c:v>
                </c:pt>
                <c:pt idx="56">
                  <c:v>96</c:v>
                </c:pt>
                <c:pt idx="57">
                  <c:v>96</c:v>
                </c:pt>
                <c:pt idx="58">
                  <c:v>96</c:v>
                </c:pt>
                <c:pt idx="59">
                  <c:v>96</c:v>
                </c:pt>
                <c:pt idx="60">
                  <c:v>96</c:v>
                </c:pt>
                <c:pt idx="61">
                  <c:v>95</c:v>
                </c:pt>
                <c:pt idx="62">
                  <c:v>95</c:v>
                </c:pt>
                <c:pt idx="63">
                  <c:v>95</c:v>
                </c:pt>
                <c:pt idx="64">
                  <c:v>95</c:v>
                </c:pt>
                <c:pt idx="65">
                  <c:v>95</c:v>
                </c:pt>
                <c:pt idx="66">
                  <c:v>95</c:v>
                </c:pt>
                <c:pt idx="67">
                  <c:v>95</c:v>
                </c:pt>
                <c:pt idx="68">
                  <c:v>95</c:v>
                </c:pt>
                <c:pt idx="69">
                  <c:v>95</c:v>
                </c:pt>
                <c:pt idx="70">
                  <c:v>95</c:v>
                </c:pt>
                <c:pt idx="71">
                  <c:v>95</c:v>
                </c:pt>
                <c:pt idx="72">
                  <c:v>95</c:v>
                </c:pt>
                <c:pt idx="73">
                  <c:v>95</c:v>
                </c:pt>
                <c:pt idx="74">
                  <c:v>95</c:v>
                </c:pt>
                <c:pt idx="75">
                  <c:v>95</c:v>
                </c:pt>
                <c:pt idx="76">
                  <c:v>95</c:v>
                </c:pt>
                <c:pt idx="77">
                  <c:v>95</c:v>
                </c:pt>
                <c:pt idx="78">
                  <c:v>95</c:v>
                </c:pt>
                <c:pt idx="79">
                  <c:v>95</c:v>
                </c:pt>
                <c:pt idx="80">
                  <c:v>95</c:v>
                </c:pt>
                <c:pt idx="81">
                  <c:v>95</c:v>
                </c:pt>
                <c:pt idx="82">
                  <c:v>95</c:v>
                </c:pt>
                <c:pt idx="83">
                  <c:v>95</c:v>
                </c:pt>
                <c:pt idx="84">
                  <c:v>95</c:v>
                </c:pt>
                <c:pt idx="85">
                  <c:v>94</c:v>
                </c:pt>
                <c:pt idx="86">
                  <c:v>94</c:v>
                </c:pt>
                <c:pt idx="87">
                  <c:v>94</c:v>
                </c:pt>
                <c:pt idx="88">
                  <c:v>94</c:v>
                </c:pt>
                <c:pt idx="89">
                  <c:v>94</c:v>
                </c:pt>
                <c:pt idx="90">
                  <c:v>94</c:v>
                </c:pt>
                <c:pt idx="91">
                  <c:v>94</c:v>
                </c:pt>
                <c:pt idx="92">
                  <c:v>94</c:v>
                </c:pt>
                <c:pt idx="93">
                  <c:v>94</c:v>
                </c:pt>
                <c:pt idx="94">
                  <c:v>94</c:v>
                </c:pt>
                <c:pt idx="95">
                  <c:v>94</c:v>
                </c:pt>
                <c:pt idx="96">
                  <c:v>94</c:v>
                </c:pt>
                <c:pt idx="97">
                  <c:v>94</c:v>
                </c:pt>
                <c:pt idx="98">
                  <c:v>93</c:v>
                </c:pt>
                <c:pt idx="99">
                  <c:v>93</c:v>
                </c:pt>
                <c:pt idx="100">
                  <c:v>93</c:v>
                </c:pt>
                <c:pt idx="101">
                  <c:v>93</c:v>
                </c:pt>
                <c:pt idx="102">
                  <c:v>93</c:v>
                </c:pt>
                <c:pt idx="103">
                  <c:v>93</c:v>
                </c:pt>
                <c:pt idx="104">
                  <c:v>93</c:v>
                </c:pt>
                <c:pt idx="105">
                  <c:v>93</c:v>
                </c:pt>
                <c:pt idx="106">
                  <c:v>93</c:v>
                </c:pt>
                <c:pt idx="107">
                  <c:v>93</c:v>
                </c:pt>
                <c:pt idx="108">
                  <c:v>93</c:v>
                </c:pt>
                <c:pt idx="109">
                  <c:v>92</c:v>
                </c:pt>
                <c:pt idx="110">
                  <c:v>92</c:v>
                </c:pt>
                <c:pt idx="111">
                  <c:v>92</c:v>
                </c:pt>
                <c:pt idx="112">
                  <c:v>92</c:v>
                </c:pt>
                <c:pt idx="113">
                  <c:v>92</c:v>
                </c:pt>
                <c:pt idx="114">
                  <c:v>92</c:v>
                </c:pt>
                <c:pt idx="115">
                  <c:v>92</c:v>
                </c:pt>
                <c:pt idx="116">
                  <c:v>92</c:v>
                </c:pt>
                <c:pt idx="117">
                  <c:v>92</c:v>
                </c:pt>
                <c:pt idx="118">
                  <c:v>92</c:v>
                </c:pt>
                <c:pt idx="119">
                  <c:v>92</c:v>
                </c:pt>
                <c:pt idx="120">
                  <c:v>91</c:v>
                </c:pt>
                <c:pt idx="121">
                  <c:v>91</c:v>
                </c:pt>
                <c:pt idx="122">
                  <c:v>91</c:v>
                </c:pt>
                <c:pt idx="123">
                  <c:v>91</c:v>
                </c:pt>
                <c:pt idx="124">
                  <c:v>91</c:v>
                </c:pt>
                <c:pt idx="125">
                  <c:v>91</c:v>
                </c:pt>
                <c:pt idx="126">
                  <c:v>91</c:v>
                </c:pt>
                <c:pt idx="127">
                  <c:v>91</c:v>
                </c:pt>
                <c:pt idx="128">
                  <c:v>90</c:v>
                </c:pt>
                <c:pt idx="129">
                  <c:v>90</c:v>
                </c:pt>
                <c:pt idx="130">
                  <c:v>90</c:v>
                </c:pt>
                <c:pt idx="131">
                  <c:v>90</c:v>
                </c:pt>
                <c:pt idx="132">
                  <c:v>90</c:v>
                </c:pt>
                <c:pt idx="133">
                  <c:v>90</c:v>
                </c:pt>
                <c:pt idx="134">
                  <c:v>90</c:v>
                </c:pt>
                <c:pt idx="135">
                  <c:v>89</c:v>
                </c:pt>
                <c:pt idx="136">
                  <c:v>89</c:v>
                </c:pt>
                <c:pt idx="137">
                  <c:v>89</c:v>
                </c:pt>
                <c:pt idx="138">
                  <c:v>88</c:v>
                </c:pt>
                <c:pt idx="139">
                  <c:v>88</c:v>
                </c:pt>
                <c:pt idx="140">
                  <c:v>88</c:v>
                </c:pt>
                <c:pt idx="141">
                  <c:v>88</c:v>
                </c:pt>
                <c:pt idx="142">
                  <c:v>87</c:v>
                </c:pt>
                <c:pt idx="143">
                  <c:v>86</c:v>
                </c:pt>
                <c:pt idx="144">
                  <c:v>84</c:v>
                </c:pt>
                <c:pt idx="145">
                  <c:v>83</c:v>
                </c:pt>
                <c:pt idx="146">
                  <c:v>83</c:v>
                </c:pt>
                <c:pt idx="147">
                  <c:v>82</c:v>
                </c:pt>
                <c:pt idx="148">
                  <c:v>80</c:v>
                </c:pt>
                <c:pt idx="149">
                  <c:v>80</c:v>
                </c:pt>
                <c:pt idx="150">
                  <c:v>79</c:v>
                </c:pt>
                <c:pt idx="151">
                  <c:v>79</c:v>
                </c:pt>
                <c:pt idx="152">
                  <c:v>78</c:v>
                </c:pt>
                <c:pt idx="153">
                  <c:v>75</c:v>
                </c:pt>
                <c:pt idx="154">
                  <c:v>75</c:v>
                </c:pt>
                <c:pt idx="155">
                  <c:v>75</c:v>
                </c:pt>
                <c:pt idx="156">
                  <c:v>74</c:v>
                </c:pt>
                <c:pt idx="157">
                  <c:v>73</c:v>
                </c:pt>
                <c:pt idx="158">
                  <c:v>72</c:v>
                </c:pt>
                <c:pt idx="159">
                  <c:v>70</c:v>
                </c:pt>
                <c:pt idx="160">
                  <c:v>66</c:v>
                </c:pt>
                <c:pt idx="161">
                  <c:v>65</c:v>
                </c:pt>
                <c:pt idx="162">
                  <c:v>65</c:v>
                </c:pt>
                <c:pt idx="163">
                  <c:v>64</c:v>
                </c:pt>
                <c:pt idx="164">
                  <c:v>61</c:v>
                </c:pt>
                <c:pt idx="165">
                  <c:v>60</c:v>
                </c:pt>
                <c:pt idx="166">
                  <c:v>59</c:v>
                </c:pt>
                <c:pt idx="167">
                  <c:v>46</c:v>
                </c:pt>
                <c:pt idx="168">
                  <c:v>38</c:v>
                </c:pt>
                <c:pt idx="169">
                  <c:v>29</c:v>
                </c:pt>
                <c:pt idx="170">
                  <c:v>18</c:v>
                </c:pt>
                <c:pt idx="171">
                  <c:v>96</c:v>
                </c:pt>
              </c:numCache>
            </c:numRef>
          </c:yVal>
          <c:smooth val="0"/>
          <c:extLst>
            <c:ext xmlns:c16="http://schemas.microsoft.com/office/drawing/2014/chart" uri="{C3380CC4-5D6E-409C-BE32-E72D297353CC}">
              <c16:uniqueId val="{00000000-0E8C-4E89-87C4-EAEF0DDE80DD}"/>
            </c:ext>
          </c:extLst>
        </c:ser>
        <c:dLbls>
          <c:showLegendKey val="0"/>
          <c:showVal val="0"/>
          <c:showCatName val="0"/>
          <c:showSerName val="0"/>
          <c:showPercent val="0"/>
          <c:showBubbleSize val="0"/>
        </c:dLbls>
        <c:axId val="398645344"/>
        <c:axId val="398643376"/>
      </c:scatterChart>
      <c:valAx>
        <c:axId val="398645344"/>
        <c:scaling>
          <c:orientation val="minMax"/>
          <c:max val="25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643376"/>
        <c:crosses val="autoZero"/>
        <c:crossBetween val="midCat"/>
        <c:majorUnit val="10"/>
      </c:valAx>
      <c:valAx>
        <c:axId val="398643376"/>
        <c:scaling>
          <c:orientation val="minMax"/>
          <c:max val="100"/>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8645344"/>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0.039</cdr:x>
      <cdr:y>0.07163</cdr:y>
    </cdr:from>
    <cdr:to>
      <cdr:x>0.986</cdr:x>
      <cdr:y>0.07438</cdr:y>
    </cdr:to>
    <cdr:cxnSp macro="">
      <cdr:nvCxnSpPr>
        <cdr:cNvPr id="3" name="Straight Connector 2">
          <a:extLst xmlns:a="http://schemas.openxmlformats.org/drawingml/2006/main">
            <a:ext uri="{FF2B5EF4-FFF2-40B4-BE49-F238E27FC236}">
              <a16:creationId xmlns:a16="http://schemas.microsoft.com/office/drawing/2014/main" id="{8A19EFF1-3CBC-42DD-B72D-B5064B5D4116}"/>
            </a:ext>
          </a:extLst>
        </cdr:cNvPr>
        <cdr:cNvCxnSpPr/>
      </cdr:nvCxnSpPr>
      <cdr:spPr>
        <a:xfrm xmlns:a="http://schemas.openxmlformats.org/drawingml/2006/main">
          <a:off x="337705" y="450273"/>
          <a:ext cx="8200159" cy="17318"/>
        </a:xfrm>
        <a:prstGeom xmlns:a="http://schemas.openxmlformats.org/drawingml/2006/main" prst="line">
          <a:avLst/>
        </a:prstGeom>
        <a:ln xmlns:a="http://schemas.openxmlformats.org/drawingml/2006/main" w="38100">
          <a:solidFill>
            <a:srgbClr val="7030A0"/>
          </a:solidFill>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dr:relSizeAnchor xmlns:cdr="http://schemas.openxmlformats.org/drawingml/2006/chartDrawing">
    <cdr:from>
      <cdr:x>0.03887</cdr:x>
      <cdr:y>0.35106</cdr:y>
    </cdr:from>
    <cdr:to>
      <cdr:x>0.98587</cdr:x>
      <cdr:y>0.35381</cdr:y>
    </cdr:to>
    <cdr:cxnSp macro="">
      <cdr:nvCxnSpPr>
        <cdr:cNvPr id="4" name="Straight Connector 3">
          <a:extLst xmlns:a="http://schemas.openxmlformats.org/drawingml/2006/main">
            <a:ext uri="{FF2B5EF4-FFF2-40B4-BE49-F238E27FC236}">
              <a16:creationId xmlns:a16="http://schemas.microsoft.com/office/drawing/2014/main" id="{9AF14ED7-E660-4D7E-88AD-4576CA60A289}"/>
            </a:ext>
          </a:extLst>
        </cdr:cNvPr>
        <cdr:cNvCxnSpPr/>
      </cdr:nvCxnSpPr>
      <cdr:spPr>
        <a:xfrm xmlns:a="http://schemas.openxmlformats.org/drawingml/2006/main">
          <a:off x="336550" y="2206914"/>
          <a:ext cx="8200159" cy="17318"/>
        </a:xfrm>
        <a:prstGeom xmlns:a="http://schemas.openxmlformats.org/drawingml/2006/main" prst="line">
          <a:avLst/>
        </a:prstGeom>
        <a:ln xmlns:a="http://schemas.openxmlformats.org/drawingml/2006/main" w="38100">
          <a:solidFill>
            <a:srgbClr val="7030A0"/>
          </a:solidFill>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dr:relSizeAnchor xmlns:cdr="http://schemas.openxmlformats.org/drawingml/2006/chartDrawing">
    <cdr:from>
      <cdr:x>0.03587</cdr:x>
      <cdr:y>0.42406</cdr:y>
    </cdr:from>
    <cdr:to>
      <cdr:x>0.98287</cdr:x>
      <cdr:y>0.42681</cdr:y>
    </cdr:to>
    <cdr:cxnSp macro="">
      <cdr:nvCxnSpPr>
        <cdr:cNvPr id="5" name="Straight Connector 4">
          <a:extLst xmlns:a="http://schemas.openxmlformats.org/drawingml/2006/main">
            <a:ext uri="{FF2B5EF4-FFF2-40B4-BE49-F238E27FC236}">
              <a16:creationId xmlns:a16="http://schemas.microsoft.com/office/drawing/2014/main" id="{9AF14ED7-E660-4D7E-88AD-4576CA60A289}"/>
            </a:ext>
          </a:extLst>
        </cdr:cNvPr>
        <cdr:cNvCxnSpPr/>
      </cdr:nvCxnSpPr>
      <cdr:spPr>
        <a:xfrm xmlns:a="http://schemas.openxmlformats.org/drawingml/2006/main">
          <a:off x="310573" y="2665846"/>
          <a:ext cx="8200159" cy="17318"/>
        </a:xfrm>
        <a:prstGeom xmlns:a="http://schemas.openxmlformats.org/drawingml/2006/main" prst="line">
          <a:avLst/>
        </a:prstGeom>
        <a:ln xmlns:a="http://schemas.openxmlformats.org/drawingml/2006/main" w="38100">
          <a:solidFill>
            <a:srgbClr val="FFFF00"/>
          </a:solidFill>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1FB4-55C2-4689-87DE-E7AC8F957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DBD0EC-EE16-4727-B737-AA9482D548D4}"/>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401CC6-95C0-4A9D-B319-3907CAECB74B}"/>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5" name="Footer Placeholder 4">
            <a:extLst>
              <a:ext uri="{FF2B5EF4-FFF2-40B4-BE49-F238E27FC236}">
                <a16:creationId xmlns:a16="http://schemas.microsoft.com/office/drawing/2014/main" id="{5530518B-E606-4C71-B6FE-71C67A0D0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44AFF-1B04-4DFA-A280-B8B15D90F662}"/>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3766714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9F14-A5EF-4C7E-912B-56C8C6BC91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7B13CB-2F3F-434F-880A-775C222FE2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4E93ED-9C77-4FEC-98DF-979F8953B246}"/>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5" name="Footer Placeholder 4">
            <a:extLst>
              <a:ext uri="{FF2B5EF4-FFF2-40B4-BE49-F238E27FC236}">
                <a16:creationId xmlns:a16="http://schemas.microsoft.com/office/drawing/2014/main" id="{B87D3793-D54A-4C9F-B0AB-A9E553B01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D1780-9791-4826-8CD7-F3FF27EAE9B7}"/>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417270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EB533-3A27-4367-B0FE-832C3BC19289}"/>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CCDBB-576C-4C91-9B12-81A12E3CDF74}"/>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FCE1A-014F-4072-804E-7F14AA6CBCF8}"/>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5" name="Footer Placeholder 4">
            <a:extLst>
              <a:ext uri="{FF2B5EF4-FFF2-40B4-BE49-F238E27FC236}">
                <a16:creationId xmlns:a16="http://schemas.microsoft.com/office/drawing/2014/main" id="{70211446-0F9E-4928-BFBC-8E41279911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ABA96-6459-4297-A047-30FEADBE8333}"/>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1874300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85B0-7A15-4204-B069-4D15B195A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83370-C601-4355-8B20-80704C257C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B82C0-0D02-4D8C-9F0D-D0B4BFA706FF}"/>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5" name="Footer Placeholder 4">
            <a:extLst>
              <a:ext uri="{FF2B5EF4-FFF2-40B4-BE49-F238E27FC236}">
                <a16:creationId xmlns:a16="http://schemas.microsoft.com/office/drawing/2014/main" id="{9AB41251-A334-4FBA-A740-CA343F1AE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67138-174B-4CDF-B88E-E5DE2AACC251}"/>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101149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DA10-2459-4334-B552-6DFE9D0025BE}"/>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EDDDFB-A809-4340-809B-EF562A670DC5}"/>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DFD65F7-9494-4451-8788-0F5FC56C25EC}"/>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5" name="Footer Placeholder 4">
            <a:extLst>
              <a:ext uri="{FF2B5EF4-FFF2-40B4-BE49-F238E27FC236}">
                <a16:creationId xmlns:a16="http://schemas.microsoft.com/office/drawing/2014/main" id="{A6FEF6B3-3A41-4DFA-852B-7441AD3F3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AF18D-ACF6-4A39-BFA9-54FA8A6AE9A7}"/>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425232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ED235-F298-4C02-9C84-7C95C641A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C8148-65A0-4699-A2B6-F14499783AD7}"/>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FDEB4-F20C-42AD-B42C-A445358AF023}"/>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D6016D-E065-40CD-87D1-109E828E0EC7}"/>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6" name="Footer Placeholder 5">
            <a:extLst>
              <a:ext uri="{FF2B5EF4-FFF2-40B4-BE49-F238E27FC236}">
                <a16:creationId xmlns:a16="http://schemas.microsoft.com/office/drawing/2014/main" id="{D99DC8A9-123A-478E-91D2-F89B77F771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2FD01-F3B9-49D8-8246-818B9CE1621B}"/>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75400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E8B4B-E166-4FE9-8BDB-36E77ABE9514}"/>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21F2AC-0C43-4617-8145-4281CA05C5E8}"/>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7894AC-089D-4051-8635-D84E485EF102}"/>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BB4DC7-970A-4702-9710-6C6B62AC559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142634-14D6-4B4E-BE26-8ECE21AFDA1E}"/>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A23CF5-E8FC-445E-9DE1-18D927A5283F}"/>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8" name="Footer Placeholder 7">
            <a:extLst>
              <a:ext uri="{FF2B5EF4-FFF2-40B4-BE49-F238E27FC236}">
                <a16:creationId xmlns:a16="http://schemas.microsoft.com/office/drawing/2014/main" id="{16664570-D5B5-4A91-97A9-3B57A81418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E24FE-27EC-470F-9FC0-F5BDE0AFFEAE}"/>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94175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851E-2632-4C7C-9D1F-C0A5ED089B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9A2267-F872-4E1B-A043-6D644C48ED84}"/>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4" name="Footer Placeholder 3">
            <a:extLst>
              <a:ext uri="{FF2B5EF4-FFF2-40B4-BE49-F238E27FC236}">
                <a16:creationId xmlns:a16="http://schemas.microsoft.com/office/drawing/2014/main" id="{421A627F-6A21-4E86-A4F4-FCD7566716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0537BE-946B-4BDF-81D8-F5C884E9669B}"/>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23063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F4993-FCA3-4CF0-B073-71BF90A8C044}"/>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3" name="Footer Placeholder 2">
            <a:extLst>
              <a:ext uri="{FF2B5EF4-FFF2-40B4-BE49-F238E27FC236}">
                <a16:creationId xmlns:a16="http://schemas.microsoft.com/office/drawing/2014/main" id="{2CBF2849-0415-4A9E-B981-65A44E03A7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AA828F-582E-4405-8254-6F944529C249}"/>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361113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5EB9-0A0D-476F-BFDA-0EC402454BC9}"/>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D5575B-AA3F-47B5-994B-18B5EBA26CC3}"/>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4471E-DB9A-44C9-80EB-2AE5B845BA88}"/>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DA1C52-3EF7-4A74-9287-77057BFAF6B2}"/>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6" name="Footer Placeholder 5">
            <a:extLst>
              <a:ext uri="{FF2B5EF4-FFF2-40B4-BE49-F238E27FC236}">
                <a16:creationId xmlns:a16="http://schemas.microsoft.com/office/drawing/2014/main" id="{BC3CB75C-694C-496C-8578-31C9175FD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5964A-CA32-40A2-B87C-372CCFBC56AC}"/>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302591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7B6F-5B1D-47FE-9D5C-56A4A1518918}"/>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244E2-8D4F-470C-AE0F-A2EBDB91E01C}"/>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92692664-B529-4951-8D30-E0435EA4E92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6E0BEE-F090-4B19-A0C7-A51A98D3E293}"/>
              </a:ext>
            </a:extLst>
          </p:cNvPr>
          <p:cNvSpPr>
            <a:spLocks noGrp="1"/>
          </p:cNvSpPr>
          <p:nvPr>
            <p:ph type="dt" sz="half" idx="10"/>
          </p:nvPr>
        </p:nvSpPr>
        <p:spPr/>
        <p:txBody>
          <a:bodyPr/>
          <a:lstStyle/>
          <a:p>
            <a:fld id="{99693C8F-EAEC-4E2A-851E-699140A399E4}" type="datetimeFigureOut">
              <a:rPr lang="en-US" smtClean="0"/>
              <a:t>7/12/2019</a:t>
            </a:fld>
            <a:endParaRPr lang="en-US"/>
          </a:p>
        </p:txBody>
      </p:sp>
      <p:sp>
        <p:nvSpPr>
          <p:cNvPr id="6" name="Footer Placeholder 5">
            <a:extLst>
              <a:ext uri="{FF2B5EF4-FFF2-40B4-BE49-F238E27FC236}">
                <a16:creationId xmlns:a16="http://schemas.microsoft.com/office/drawing/2014/main" id="{2384F95E-1EE7-4E7A-8C82-FBD809E85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A3DC4-6742-4644-A921-72EE71E2C732}"/>
              </a:ext>
            </a:extLst>
          </p:cNvPr>
          <p:cNvSpPr>
            <a:spLocks noGrp="1"/>
          </p:cNvSpPr>
          <p:nvPr>
            <p:ph type="sldNum" sz="quarter" idx="12"/>
          </p:nvPr>
        </p:nvSpPr>
        <p:spPr/>
        <p:txBody>
          <a:bodyPr/>
          <a:lstStyle/>
          <a:p>
            <a:fld id="{268F0AEE-C720-44BA-A0DB-E1C1DAEDAC99}" type="slidenum">
              <a:rPr lang="en-US" smtClean="0"/>
              <a:t>‹#›</a:t>
            </a:fld>
            <a:endParaRPr lang="en-US"/>
          </a:p>
        </p:txBody>
      </p:sp>
    </p:spTree>
    <p:extLst>
      <p:ext uri="{BB962C8B-B14F-4D97-AF65-F5344CB8AC3E}">
        <p14:creationId xmlns:p14="http://schemas.microsoft.com/office/powerpoint/2010/main" val="12045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7675AE-B8C5-40F7-A95E-945F4823C6D4}"/>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C76A08-63F3-4120-96B8-B3D5814A0300}"/>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68310-CB48-42E5-B321-203A5F6DCE37}"/>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93C8F-EAEC-4E2A-851E-699140A399E4}" type="datetimeFigureOut">
              <a:rPr lang="en-US" smtClean="0"/>
              <a:t>7/12/2019</a:t>
            </a:fld>
            <a:endParaRPr lang="en-US"/>
          </a:p>
        </p:txBody>
      </p:sp>
      <p:sp>
        <p:nvSpPr>
          <p:cNvPr id="5" name="Footer Placeholder 4">
            <a:extLst>
              <a:ext uri="{FF2B5EF4-FFF2-40B4-BE49-F238E27FC236}">
                <a16:creationId xmlns:a16="http://schemas.microsoft.com/office/drawing/2014/main" id="{B6F97249-D83F-4F7B-A567-0B7BDFA579EB}"/>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EB0E3-C0DE-496A-86D5-13BDD6843363}"/>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F0AEE-C720-44BA-A0DB-E1C1DAEDAC99}" type="slidenum">
              <a:rPr lang="en-US" smtClean="0"/>
              <a:t>‹#›</a:t>
            </a:fld>
            <a:endParaRPr lang="en-US"/>
          </a:p>
        </p:txBody>
      </p:sp>
    </p:spTree>
    <p:extLst>
      <p:ext uri="{BB962C8B-B14F-4D97-AF65-F5344CB8AC3E}">
        <p14:creationId xmlns:p14="http://schemas.microsoft.com/office/powerpoint/2010/main" val="360940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21DF-6776-49A1-A7E6-68708210F3CA}"/>
              </a:ext>
            </a:extLst>
          </p:cNvPr>
          <p:cNvSpPr>
            <a:spLocks noGrp="1"/>
          </p:cNvSpPr>
          <p:nvPr>
            <p:ph type="ctrTitle"/>
          </p:nvPr>
        </p:nvSpPr>
        <p:spPr/>
        <p:txBody>
          <a:bodyPr/>
          <a:lstStyle/>
          <a:p>
            <a:r>
              <a:rPr lang="en-US" dirty="0"/>
              <a:t>2018-2019 LETTUCE TZ PROFICIENCY</a:t>
            </a:r>
          </a:p>
        </p:txBody>
      </p:sp>
      <p:sp>
        <p:nvSpPr>
          <p:cNvPr id="3" name="Subtitle 2">
            <a:extLst>
              <a:ext uri="{FF2B5EF4-FFF2-40B4-BE49-F238E27FC236}">
                <a16:creationId xmlns:a16="http://schemas.microsoft.com/office/drawing/2014/main" id="{86E38C6A-BF09-4973-ACA7-599323A5F75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2815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0C31-A1C7-451D-B5AB-788C66840945}"/>
              </a:ext>
            </a:extLst>
          </p:cNvPr>
          <p:cNvSpPr>
            <a:spLocks noGrp="1"/>
          </p:cNvSpPr>
          <p:nvPr>
            <p:ph type="title"/>
          </p:nvPr>
        </p:nvSpPr>
        <p:spPr>
          <a:xfrm>
            <a:off x="838200" y="123155"/>
            <a:ext cx="10515600" cy="1325563"/>
          </a:xfrm>
        </p:spPr>
        <p:txBody>
          <a:bodyPr/>
          <a:lstStyle/>
          <a:p>
            <a:pPr algn="ctr"/>
            <a:r>
              <a:rPr lang="en-US" dirty="0"/>
              <a:t>EVALUATION</a:t>
            </a:r>
          </a:p>
        </p:txBody>
      </p:sp>
      <p:pic>
        <p:nvPicPr>
          <p:cNvPr id="4" name="Picture 3">
            <a:extLst>
              <a:ext uri="{FF2B5EF4-FFF2-40B4-BE49-F238E27FC236}">
                <a16:creationId xmlns:a16="http://schemas.microsoft.com/office/drawing/2014/main" id="{4281E89D-C20A-4FFB-93B0-4020F9E94E36}"/>
              </a:ext>
            </a:extLst>
          </p:cNvPr>
          <p:cNvPicPr>
            <a:picLocks noChangeAspect="1"/>
          </p:cNvPicPr>
          <p:nvPr/>
        </p:nvPicPr>
        <p:blipFill rotWithShape="1">
          <a:blip r:embed="rId2">
            <a:extLst>
              <a:ext uri="{28A0092B-C50C-407E-A947-70E740481C1C}">
                <a14:useLocalDpi xmlns:a14="http://schemas.microsoft.com/office/drawing/2010/main" val="0"/>
              </a:ext>
            </a:extLst>
          </a:blip>
          <a:srcRect t="13655" b="12611"/>
          <a:stretch/>
        </p:blipFill>
        <p:spPr>
          <a:xfrm>
            <a:off x="3314116" y="1436133"/>
            <a:ext cx="5299364" cy="5056742"/>
          </a:xfrm>
          <a:prstGeom prst="rect">
            <a:avLst/>
          </a:prstGeom>
        </p:spPr>
      </p:pic>
    </p:spTree>
    <p:extLst>
      <p:ext uri="{BB962C8B-B14F-4D97-AF65-F5344CB8AC3E}">
        <p14:creationId xmlns:p14="http://schemas.microsoft.com/office/powerpoint/2010/main" val="225924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624D94-2880-48E4-B77C-F800BA8B5282}"/>
              </a:ext>
            </a:extLst>
          </p:cNvPr>
          <p:cNvSpPr>
            <a:spLocks noGrp="1"/>
          </p:cNvSpPr>
          <p:nvPr>
            <p:ph type="title"/>
          </p:nvPr>
        </p:nvSpPr>
        <p:spPr>
          <a:xfrm>
            <a:off x="838202" y="133771"/>
            <a:ext cx="10515600" cy="1325563"/>
          </a:xfrm>
        </p:spPr>
        <p:txBody>
          <a:bodyPr/>
          <a:lstStyle/>
          <a:p>
            <a:pPr algn="ctr"/>
            <a:r>
              <a:rPr lang="en-US" dirty="0"/>
              <a:t>DETECTING NECROSIS IN LETTUCE TZ</a:t>
            </a:r>
          </a:p>
        </p:txBody>
      </p:sp>
      <p:sp>
        <p:nvSpPr>
          <p:cNvPr id="4" name="Content Placeholder 3">
            <a:extLst>
              <a:ext uri="{FF2B5EF4-FFF2-40B4-BE49-F238E27FC236}">
                <a16:creationId xmlns:a16="http://schemas.microsoft.com/office/drawing/2014/main" id="{1FECD1F9-B97E-4991-BB71-4418A90CA5FB}"/>
              </a:ext>
            </a:extLst>
          </p:cNvPr>
          <p:cNvSpPr>
            <a:spLocks noGrp="1"/>
          </p:cNvSpPr>
          <p:nvPr>
            <p:ph idx="1"/>
          </p:nvPr>
        </p:nvSpPr>
        <p:spPr>
          <a:xfrm>
            <a:off x="451692" y="1164612"/>
            <a:ext cx="11281272" cy="5434491"/>
          </a:xfrm>
        </p:spPr>
        <p:txBody>
          <a:bodyPr>
            <a:normAutofit/>
          </a:bodyPr>
          <a:lstStyle/>
          <a:p>
            <a:r>
              <a:rPr lang="en-US" dirty="0"/>
              <a:t>Consulted with TZ committee since no where in the TZ handbook does it state anything about determining necrosis in lettuce TZ.  It warns of artifact damage and to ensure membranous covering is cut open.</a:t>
            </a:r>
          </a:p>
          <a:p>
            <a:r>
              <a:rPr lang="en-US" dirty="0"/>
              <a:t>Lettuce sample was necrotic but most of the necrotic lettuce stained normally and must be called viable.</a:t>
            </a:r>
          </a:p>
          <a:p>
            <a:r>
              <a:rPr lang="en-US" dirty="0"/>
              <a:t>Considered unviable</a:t>
            </a:r>
          </a:p>
          <a:p>
            <a:pPr lvl="1"/>
            <a:r>
              <a:rPr lang="en-US" dirty="0"/>
              <a:t>Any essential part of embryo unstained</a:t>
            </a:r>
          </a:p>
          <a:p>
            <a:pPr lvl="1"/>
            <a:r>
              <a:rPr lang="en-US" dirty="0"/>
              <a:t>Radicle with unstained areas extending into the conducting tissue</a:t>
            </a:r>
          </a:p>
          <a:p>
            <a:pPr lvl="1"/>
            <a:r>
              <a:rPr lang="en-US" dirty="0"/>
              <a:t>Cotyledon ½ or more unstained or unstained near the point of attachment</a:t>
            </a:r>
          </a:p>
          <a:p>
            <a:pPr lvl="1"/>
            <a:r>
              <a:rPr lang="en-US" dirty="0"/>
              <a:t>Immature embryo</a:t>
            </a:r>
          </a:p>
          <a:p>
            <a:pPr lvl="1"/>
            <a:r>
              <a:rPr lang="en-US" dirty="0"/>
              <a:t>Embryo broken or cracked</a:t>
            </a:r>
          </a:p>
          <a:p>
            <a:pPr lvl="1"/>
            <a:r>
              <a:rPr lang="en-US" dirty="0"/>
              <a:t>Extensive bruising seen as dark red or gray</a:t>
            </a:r>
          </a:p>
          <a:p>
            <a:endParaRPr lang="en-US" dirty="0"/>
          </a:p>
          <a:p>
            <a:endParaRPr lang="en-US" dirty="0"/>
          </a:p>
        </p:txBody>
      </p:sp>
    </p:spTree>
    <p:extLst>
      <p:ext uri="{BB962C8B-B14F-4D97-AF65-F5344CB8AC3E}">
        <p14:creationId xmlns:p14="http://schemas.microsoft.com/office/powerpoint/2010/main" val="196000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D0FB-38D5-476D-B15E-4584BF8C1085}"/>
              </a:ext>
            </a:extLst>
          </p:cNvPr>
          <p:cNvSpPr>
            <a:spLocks noGrp="1"/>
          </p:cNvSpPr>
          <p:nvPr>
            <p:ph type="title"/>
          </p:nvPr>
        </p:nvSpPr>
        <p:spPr/>
        <p:txBody>
          <a:bodyPr/>
          <a:lstStyle/>
          <a:p>
            <a:pPr algn="ctr"/>
            <a:r>
              <a:rPr lang="en-US" dirty="0"/>
              <a:t>PARTICIPANTS	</a:t>
            </a:r>
          </a:p>
        </p:txBody>
      </p:sp>
      <p:sp>
        <p:nvSpPr>
          <p:cNvPr id="3" name="Content Placeholder 2">
            <a:extLst>
              <a:ext uri="{FF2B5EF4-FFF2-40B4-BE49-F238E27FC236}">
                <a16:creationId xmlns:a16="http://schemas.microsoft.com/office/drawing/2014/main" id="{D30738E3-E597-4A35-9F82-6B85AF80905C}"/>
              </a:ext>
            </a:extLst>
          </p:cNvPr>
          <p:cNvSpPr>
            <a:spLocks noGrp="1"/>
          </p:cNvSpPr>
          <p:nvPr>
            <p:ph idx="1"/>
          </p:nvPr>
        </p:nvSpPr>
        <p:spPr/>
        <p:txBody>
          <a:bodyPr>
            <a:normAutofit/>
          </a:bodyPr>
          <a:lstStyle/>
          <a:p>
            <a:r>
              <a:rPr lang="en-US" dirty="0"/>
              <a:t>172 PARTICIPANTS</a:t>
            </a:r>
          </a:p>
          <a:p>
            <a:pPr lvl="1"/>
            <a:r>
              <a:rPr lang="en-US" dirty="0"/>
              <a:t>2 CSAAC</a:t>
            </a:r>
          </a:p>
          <a:p>
            <a:pPr lvl="1"/>
            <a:r>
              <a:rPr lang="en-US" dirty="0"/>
              <a:t>7 CSAAC/RST</a:t>
            </a:r>
          </a:p>
          <a:p>
            <a:pPr lvl="1"/>
            <a:r>
              <a:rPr lang="en-US" dirty="0"/>
              <a:t>2 CSA IN GERM</a:t>
            </a:r>
          </a:p>
          <a:p>
            <a:pPr lvl="1"/>
            <a:r>
              <a:rPr lang="en-US" dirty="0"/>
              <a:t>9 CSA IN PURITY AND GERM</a:t>
            </a:r>
          </a:p>
          <a:p>
            <a:pPr lvl="1"/>
            <a:r>
              <a:rPr lang="en-US" dirty="0"/>
              <a:t>12 CVT</a:t>
            </a:r>
          </a:p>
          <a:p>
            <a:pPr lvl="1"/>
            <a:r>
              <a:rPr lang="en-US" dirty="0"/>
              <a:t>1 CSAG/CVT</a:t>
            </a:r>
          </a:p>
          <a:p>
            <a:pPr lvl="1"/>
            <a:r>
              <a:rPr lang="en-US" dirty="0"/>
              <a:t>95 RST</a:t>
            </a:r>
          </a:p>
          <a:p>
            <a:pPr lvl="1"/>
            <a:r>
              <a:rPr lang="en-US" dirty="0"/>
              <a:t>14 RST/CSA IN PURITY AND GERM</a:t>
            </a:r>
          </a:p>
          <a:p>
            <a:pPr lvl="1"/>
            <a:r>
              <a:rPr lang="en-US" dirty="0"/>
              <a:t>30 NOT ACCREDITED </a:t>
            </a:r>
          </a:p>
        </p:txBody>
      </p:sp>
    </p:spTree>
    <p:extLst>
      <p:ext uri="{BB962C8B-B14F-4D97-AF65-F5344CB8AC3E}">
        <p14:creationId xmlns:p14="http://schemas.microsoft.com/office/powerpoint/2010/main" val="187209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EFD5-FA3B-411A-B3DE-C63E7EB7C260}"/>
              </a:ext>
            </a:extLst>
          </p:cNvPr>
          <p:cNvSpPr>
            <a:spLocks noGrp="1"/>
          </p:cNvSpPr>
          <p:nvPr>
            <p:ph type="title"/>
          </p:nvPr>
        </p:nvSpPr>
        <p:spPr/>
        <p:txBody>
          <a:bodyPr/>
          <a:lstStyle/>
          <a:p>
            <a:pPr algn="ctr"/>
            <a:r>
              <a:rPr lang="en-US" dirty="0"/>
              <a:t>RESULTS</a:t>
            </a:r>
          </a:p>
        </p:txBody>
      </p:sp>
      <p:sp>
        <p:nvSpPr>
          <p:cNvPr id="3" name="Content Placeholder 2">
            <a:extLst>
              <a:ext uri="{FF2B5EF4-FFF2-40B4-BE49-F238E27FC236}">
                <a16:creationId xmlns:a16="http://schemas.microsoft.com/office/drawing/2014/main" id="{2FBD295F-5324-42AD-B127-1054E24C0B15}"/>
              </a:ext>
            </a:extLst>
          </p:cNvPr>
          <p:cNvSpPr>
            <a:spLocks noGrp="1"/>
          </p:cNvSpPr>
          <p:nvPr>
            <p:ph idx="1"/>
          </p:nvPr>
        </p:nvSpPr>
        <p:spPr/>
        <p:txBody>
          <a:bodyPr/>
          <a:lstStyle/>
          <a:p>
            <a:r>
              <a:rPr lang="en-US" dirty="0"/>
              <a:t>Average TZ was a 90%</a:t>
            </a:r>
          </a:p>
          <a:p>
            <a:r>
              <a:rPr lang="en-US" dirty="0"/>
              <a:t>Results ranged from an 18% to a 100%</a:t>
            </a:r>
          </a:p>
          <a:p>
            <a:r>
              <a:rPr lang="en-US" dirty="0"/>
              <a:t>153 individuals were within one standard deviation</a:t>
            </a:r>
          </a:p>
          <a:p>
            <a:r>
              <a:rPr lang="en-US" dirty="0"/>
              <a:t>9 individuals were within two standard deviations</a:t>
            </a:r>
          </a:p>
          <a:p>
            <a:pPr lvl="1"/>
            <a:r>
              <a:rPr lang="en-US" dirty="0"/>
              <a:t>Of these two are non accredited individuals</a:t>
            </a:r>
          </a:p>
          <a:p>
            <a:r>
              <a:rPr lang="en-US" dirty="0"/>
              <a:t>10 individuals were outside two standard deviations</a:t>
            </a:r>
          </a:p>
          <a:p>
            <a:pPr lvl="1"/>
            <a:r>
              <a:rPr lang="en-US" dirty="0"/>
              <a:t>Of these four are non accredited individuals </a:t>
            </a:r>
          </a:p>
        </p:txBody>
      </p:sp>
    </p:spTree>
    <p:extLst>
      <p:ext uri="{BB962C8B-B14F-4D97-AF65-F5344CB8AC3E}">
        <p14:creationId xmlns:p14="http://schemas.microsoft.com/office/powerpoint/2010/main" val="3933360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18382-3909-4DA0-92FD-36E4D34DF565}"/>
              </a:ext>
            </a:extLst>
          </p:cNvPr>
          <p:cNvSpPr>
            <a:spLocks noGrp="1"/>
          </p:cNvSpPr>
          <p:nvPr>
            <p:ph type="title"/>
          </p:nvPr>
        </p:nvSpPr>
        <p:spPr>
          <a:xfrm>
            <a:off x="838200" y="17653"/>
            <a:ext cx="10515600" cy="1325563"/>
          </a:xfrm>
        </p:spPr>
        <p:txBody>
          <a:bodyPr/>
          <a:lstStyle/>
          <a:p>
            <a:pPr algn="ctr"/>
            <a:r>
              <a:rPr lang="en-US" dirty="0"/>
              <a:t>NUMBER OF SEEDS</a:t>
            </a:r>
          </a:p>
        </p:txBody>
      </p:sp>
      <p:sp>
        <p:nvSpPr>
          <p:cNvPr id="3" name="Content Placeholder 2">
            <a:extLst>
              <a:ext uri="{FF2B5EF4-FFF2-40B4-BE49-F238E27FC236}">
                <a16:creationId xmlns:a16="http://schemas.microsoft.com/office/drawing/2014/main" id="{38ADCB11-5CE6-4CFE-894D-5935CDEB500A}"/>
              </a:ext>
            </a:extLst>
          </p:cNvPr>
          <p:cNvSpPr>
            <a:spLocks noGrp="1"/>
          </p:cNvSpPr>
          <p:nvPr>
            <p:ph idx="1"/>
          </p:nvPr>
        </p:nvSpPr>
        <p:spPr>
          <a:xfrm>
            <a:off x="838200" y="1325881"/>
            <a:ext cx="10515600" cy="5166995"/>
          </a:xfrm>
        </p:spPr>
        <p:txBody>
          <a:bodyPr>
            <a:normAutofit lnSpcReduction="10000"/>
          </a:bodyPr>
          <a:lstStyle/>
          <a:p>
            <a:r>
              <a:rPr lang="en-US" dirty="0"/>
              <a:t>5 INDIVIDUALS TESTED 400 SEEDS</a:t>
            </a:r>
          </a:p>
          <a:p>
            <a:pPr lvl="1"/>
            <a:r>
              <a:rPr lang="en-US" dirty="0"/>
              <a:t>4 were within 1 standard deviation</a:t>
            </a:r>
          </a:p>
          <a:p>
            <a:pPr lvl="1"/>
            <a:r>
              <a:rPr lang="en-US" dirty="0"/>
              <a:t>1 was within 2 standard deviations</a:t>
            </a:r>
          </a:p>
          <a:p>
            <a:r>
              <a:rPr lang="en-US" dirty="0"/>
              <a:t>1 INDIVIDUAL TESTED 160 SEEDS</a:t>
            </a:r>
          </a:p>
          <a:p>
            <a:pPr lvl="1"/>
            <a:r>
              <a:rPr lang="en-US" dirty="0"/>
              <a:t>Was outside 2 standard deviations</a:t>
            </a:r>
          </a:p>
          <a:p>
            <a:r>
              <a:rPr lang="en-US" dirty="0"/>
              <a:t>1 INDIVIDUAL TESTED 100 SEEDS</a:t>
            </a:r>
          </a:p>
          <a:p>
            <a:pPr lvl="1"/>
            <a:r>
              <a:rPr lang="en-US" dirty="0"/>
              <a:t>Was within 1 standard deviation</a:t>
            </a:r>
          </a:p>
          <a:p>
            <a:r>
              <a:rPr lang="en-US" dirty="0"/>
              <a:t>165 INDIVIDUALS TESTED 200 SEEDS</a:t>
            </a:r>
          </a:p>
          <a:p>
            <a:pPr lvl="1"/>
            <a:r>
              <a:rPr lang="en-US" dirty="0"/>
              <a:t>149 were within 1 standard deviation</a:t>
            </a:r>
          </a:p>
          <a:p>
            <a:pPr lvl="1"/>
            <a:r>
              <a:rPr lang="en-US" dirty="0"/>
              <a:t>8 were within 2 standard deviations</a:t>
            </a:r>
          </a:p>
          <a:p>
            <a:pPr lvl="1"/>
            <a:r>
              <a:rPr lang="en-US" dirty="0"/>
              <a:t>9 were outside 2 standard deviations</a:t>
            </a:r>
          </a:p>
          <a:p>
            <a:r>
              <a:rPr lang="en-US" dirty="0"/>
              <a:t>Rules require a minimum of 200 seeds be tested for a stand alone TZ Test</a:t>
            </a:r>
          </a:p>
          <a:p>
            <a:endParaRPr lang="en-US" dirty="0"/>
          </a:p>
        </p:txBody>
      </p:sp>
    </p:spTree>
    <p:extLst>
      <p:ext uri="{BB962C8B-B14F-4D97-AF65-F5344CB8AC3E}">
        <p14:creationId xmlns:p14="http://schemas.microsoft.com/office/powerpoint/2010/main" val="90706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E04997E-C123-4A4B-AC04-C3AE0FFF3B9B}"/>
              </a:ext>
            </a:extLst>
          </p:cNvPr>
          <p:cNvGraphicFramePr>
            <a:graphicFrameLocks noGrp="1"/>
          </p:cNvGraphicFramePr>
          <p:nvPr>
            <p:extLst>
              <p:ext uri="{D42A27DB-BD31-4B8C-83A1-F6EECF244321}">
                <p14:modId xmlns:p14="http://schemas.microsoft.com/office/powerpoint/2010/main" val="6553427"/>
              </p:ext>
            </p:extLst>
          </p:nvPr>
        </p:nvGraphicFramePr>
        <p:xfrm>
          <a:off x="1042416" y="0"/>
          <a:ext cx="997610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324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59B4-DFB3-405B-B593-EF738442CE7E}"/>
              </a:ext>
            </a:extLst>
          </p:cNvPr>
          <p:cNvSpPr>
            <a:spLocks noGrp="1"/>
          </p:cNvSpPr>
          <p:nvPr>
            <p:ph type="title"/>
          </p:nvPr>
        </p:nvSpPr>
        <p:spPr/>
        <p:txBody>
          <a:bodyPr/>
          <a:lstStyle/>
          <a:p>
            <a:pPr algn="ctr"/>
            <a:r>
              <a:rPr lang="en-US" dirty="0"/>
              <a:t>COMMENTS</a:t>
            </a:r>
          </a:p>
        </p:txBody>
      </p:sp>
      <p:sp>
        <p:nvSpPr>
          <p:cNvPr id="3" name="Content Placeholder 2">
            <a:extLst>
              <a:ext uri="{FF2B5EF4-FFF2-40B4-BE49-F238E27FC236}">
                <a16:creationId xmlns:a16="http://schemas.microsoft.com/office/drawing/2014/main" id="{EF2F480B-AA43-4B16-B69F-886574F54ED3}"/>
              </a:ext>
            </a:extLst>
          </p:cNvPr>
          <p:cNvSpPr>
            <a:spLocks noGrp="1"/>
          </p:cNvSpPr>
          <p:nvPr>
            <p:ph idx="1"/>
          </p:nvPr>
        </p:nvSpPr>
        <p:spPr/>
        <p:txBody>
          <a:bodyPr/>
          <a:lstStyle/>
          <a:p>
            <a:r>
              <a:rPr lang="en-US" dirty="0"/>
              <a:t>Why a lettuce TZ?  Germination test is only 7 days</a:t>
            </a:r>
          </a:p>
          <a:p>
            <a:r>
              <a:rPr lang="en-US" dirty="0"/>
              <a:t>Most seeds sprouted overnight.  </a:t>
            </a:r>
          </a:p>
          <a:p>
            <a:r>
              <a:rPr lang="en-US" dirty="0"/>
              <a:t>Called sprouted viable</a:t>
            </a:r>
          </a:p>
          <a:p>
            <a:r>
              <a:rPr lang="en-US" dirty="0"/>
              <a:t>Sample showed necrosis</a:t>
            </a:r>
          </a:p>
          <a:p>
            <a:r>
              <a:rPr lang="en-US" dirty="0"/>
              <a:t>Difficult to interpret</a:t>
            </a:r>
          </a:p>
          <a:p>
            <a:r>
              <a:rPr lang="en-US" dirty="0"/>
              <a:t>Conducted germ test prior to TZ.  Germ showed necrosis</a:t>
            </a:r>
          </a:p>
          <a:p>
            <a:r>
              <a:rPr lang="en-US" dirty="0"/>
              <a:t>Did not know necrosis was detectable with a TZ test</a:t>
            </a:r>
          </a:p>
          <a:p>
            <a:endParaRPr lang="en-US" dirty="0"/>
          </a:p>
          <a:p>
            <a:endParaRPr lang="en-US" dirty="0"/>
          </a:p>
        </p:txBody>
      </p:sp>
    </p:spTree>
    <p:extLst>
      <p:ext uri="{BB962C8B-B14F-4D97-AF65-F5344CB8AC3E}">
        <p14:creationId xmlns:p14="http://schemas.microsoft.com/office/powerpoint/2010/main" val="8331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DC246-2FDA-4ECE-84C7-042F6905F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64" y="0"/>
            <a:ext cx="5299364" cy="6858000"/>
          </a:xfrm>
          <a:prstGeom prst="rect">
            <a:avLst/>
          </a:prstGeom>
        </p:spPr>
      </p:pic>
      <p:pic>
        <p:nvPicPr>
          <p:cNvPr id="5" name="Picture 4">
            <a:extLst>
              <a:ext uri="{FF2B5EF4-FFF2-40B4-BE49-F238E27FC236}">
                <a16:creationId xmlns:a16="http://schemas.microsoft.com/office/drawing/2014/main" id="{7C8FB6CB-9290-43EE-B3DF-A958DEBE4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573" y="0"/>
            <a:ext cx="5299364" cy="6858000"/>
          </a:xfrm>
          <a:prstGeom prst="rect">
            <a:avLst/>
          </a:prstGeom>
        </p:spPr>
      </p:pic>
    </p:spTree>
    <p:extLst>
      <p:ext uri="{BB962C8B-B14F-4D97-AF65-F5344CB8AC3E}">
        <p14:creationId xmlns:p14="http://schemas.microsoft.com/office/powerpoint/2010/main" val="299542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673E-0975-43FD-96A3-5F243A3AA161}"/>
              </a:ext>
            </a:extLst>
          </p:cNvPr>
          <p:cNvSpPr>
            <a:spLocks noGrp="1"/>
          </p:cNvSpPr>
          <p:nvPr>
            <p:ph type="title"/>
          </p:nvPr>
        </p:nvSpPr>
        <p:spPr/>
        <p:txBody>
          <a:bodyPr/>
          <a:lstStyle/>
          <a:p>
            <a:pPr algn="ctr"/>
            <a:r>
              <a:rPr lang="en-US" dirty="0"/>
              <a:t>TZ Handbook for </a:t>
            </a:r>
            <a:r>
              <a:rPr lang="en-US" i="1" dirty="0" err="1"/>
              <a:t>Lactuca</a:t>
            </a:r>
            <a:r>
              <a:rPr lang="en-US" i="1" dirty="0"/>
              <a:t> sativa</a:t>
            </a:r>
          </a:p>
        </p:txBody>
      </p:sp>
      <p:sp>
        <p:nvSpPr>
          <p:cNvPr id="3" name="Content Placeholder 2">
            <a:extLst>
              <a:ext uri="{FF2B5EF4-FFF2-40B4-BE49-F238E27FC236}">
                <a16:creationId xmlns:a16="http://schemas.microsoft.com/office/drawing/2014/main" id="{2043967B-5EC6-4C7A-BD2C-381E9AA3654B}"/>
              </a:ext>
            </a:extLst>
          </p:cNvPr>
          <p:cNvSpPr>
            <a:spLocks noGrp="1"/>
          </p:cNvSpPr>
          <p:nvPr>
            <p:ph idx="1"/>
          </p:nvPr>
        </p:nvSpPr>
        <p:spPr/>
        <p:txBody>
          <a:bodyPr/>
          <a:lstStyle/>
          <a:p>
            <a:r>
              <a:rPr lang="en-US" dirty="0"/>
              <a:t>Family Asteraceae  Genera (II)</a:t>
            </a:r>
          </a:p>
          <a:p>
            <a:r>
              <a:rPr lang="en-US" dirty="0"/>
              <a:t> </a:t>
            </a:r>
          </a:p>
        </p:txBody>
      </p:sp>
      <p:pic>
        <p:nvPicPr>
          <p:cNvPr id="5" name="Picture 4">
            <a:extLst>
              <a:ext uri="{FF2B5EF4-FFF2-40B4-BE49-F238E27FC236}">
                <a16:creationId xmlns:a16="http://schemas.microsoft.com/office/drawing/2014/main" id="{4A74069B-FA73-4054-A256-9238D4737CE3}"/>
              </a:ext>
            </a:extLst>
          </p:cNvPr>
          <p:cNvPicPr>
            <a:picLocks noChangeAspect="1"/>
          </p:cNvPicPr>
          <p:nvPr/>
        </p:nvPicPr>
        <p:blipFill rotWithShape="1">
          <a:blip r:embed="rId2">
            <a:extLst>
              <a:ext uri="{28A0092B-C50C-407E-A947-70E740481C1C}">
                <a14:useLocalDpi xmlns:a14="http://schemas.microsoft.com/office/drawing/2010/main" val="0"/>
              </a:ext>
            </a:extLst>
          </a:blip>
          <a:srcRect l="-587" r="1" b="72048"/>
          <a:stretch/>
        </p:blipFill>
        <p:spPr>
          <a:xfrm>
            <a:off x="667863" y="2475295"/>
            <a:ext cx="10293289" cy="3701668"/>
          </a:xfrm>
          <a:prstGeom prst="rect">
            <a:avLst/>
          </a:prstGeom>
        </p:spPr>
      </p:pic>
    </p:spTree>
    <p:extLst>
      <p:ext uri="{BB962C8B-B14F-4D97-AF65-F5344CB8AC3E}">
        <p14:creationId xmlns:p14="http://schemas.microsoft.com/office/powerpoint/2010/main" val="4136970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9C37-3089-476D-832C-23F4BE4DC9A9}"/>
              </a:ext>
            </a:extLst>
          </p:cNvPr>
          <p:cNvSpPr>
            <a:spLocks noGrp="1"/>
          </p:cNvSpPr>
          <p:nvPr>
            <p:ph type="title"/>
          </p:nvPr>
        </p:nvSpPr>
        <p:spPr/>
        <p:txBody>
          <a:bodyPr/>
          <a:lstStyle/>
          <a:p>
            <a:pPr algn="ctr"/>
            <a:r>
              <a:rPr lang="en-US" dirty="0"/>
              <a:t>PREPARATION</a:t>
            </a:r>
          </a:p>
        </p:txBody>
      </p:sp>
      <p:pic>
        <p:nvPicPr>
          <p:cNvPr id="4" name="Picture 3">
            <a:extLst>
              <a:ext uri="{FF2B5EF4-FFF2-40B4-BE49-F238E27FC236}">
                <a16:creationId xmlns:a16="http://schemas.microsoft.com/office/drawing/2014/main" id="{4971F6E0-72AF-4AE7-B29A-8BE8FEAD1F80}"/>
              </a:ext>
            </a:extLst>
          </p:cNvPr>
          <p:cNvPicPr>
            <a:picLocks noChangeAspect="1"/>
          </p:cNvPicPr>
          <p:nvPr/>
        </p:nvPicPr>
        <p:blipFill rotWithShape="1">
          <a:blip r:embed="rId2">
            <a:extLst>
              <a:ext uri="{28A0092B-C50C-407E-A947-70E740481C1C}">
                <a14:useLocalDpi xmlns:a14="http://schemas.microsoft.com/office/drawing/2010/main" val="0"/>
              </a:ext>
            </a:extLst>
          </a:blip>
          <a:srcRect t="44177"/>
          <a:stretch/>
        </p:blipFill>
        <p:spPr>
          <a:xfrm>
            <a:off x="2240096" y="1211267"/>
            <a:ext cx="7711807" cy="5571155"/>
          </a:xfrm>
          <a:prstGeom prst="rect">
            <a:avLst/>
          </a:prstGeom>
        </p:spPr>
      </p:pic>
    </p:spTree>
    <p:extLst>
      <p:ext uri="{BB962C8B-B14F-4D97-AF65-F5344CB8AC3E}">
        <p14:creationId xmlns:p14="http://schemas.microsoft.com/office/powerpoint/2010/main" val="3869155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338</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2018-2019 LETTUCE TZ PROFICIENCY</vt:lpstr>
      <vt:lpstr>PARTICIPANTS </vt:lpstr>
      <vt:lpstr>RESULTS</vt:lpstr>
      <vt:lpstr>NUMBER OF SEEDS</vt:lpstr>
      <vt:lpstr>PowerPoint Presentation</vt:lpstr>
      <vt:lpstr>COMMENTS</vt:lpstr>
      <vt:lpstr>PowerPoint Presentation</vt:lpstr>
      <vt:lpstr>TZ Handbook for Lactuca sativa</vt:lpstr>
      <vt:lpstr>PREPARATION</vt:lpstr>
      <vt:lpstr>EVALUATION</vt:lpstr>
      <vt:lpstr>DETECTING NECROSIS IN LETTUCE 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LETTUCE TZ PROFICIENCY</dc:title>
  <dc:creator>Larson, Heidi (Brookings)</dc:creator>
  <cp:lastModifiedBy>Larson, Heidi (Brookings)</cp:lastModifiedBy>
  <cp:revision>6</cp:revision>
  <dcterms:created xsi:type="dcterms:W3CDTF">2019-07-12T19:29:50Z</dcterms:created>
  <dcterms:modified xsi:type="dcterms:W3CDTF">2019-07-12T20:20:06Z</dcterms:modified>
</cp:coreProperties>
</file>